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87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Tavares" userId="24d9e2df-cc0e-4e8d-92b6-8b1a34daa05c" providerId="ADAL" clId="{E8D4FC37-7B1E-4F16-8276-BE793487BB6C}"/>
    <pc:docChg chg="modSld">
      <pc:chgData name="Catarina Tavares" userId="24d9e2df-cc0e-4e8d-92b6-8b1a34daa05c" providerId="ADAL" clId="{E8D4FC37-7B1E-4F16-8276-BE793487BB6C}" dt="2024-09-23T09:45:59.730" v="0" actId="1076"/>
      <pc:docMkLst>
        <pc:docMk/>
      </pc:docMkLst>
      <pc:sldChg chg="modSp mod">
        <pc:chgData name="Catarina Tavares" userId="24d9e2df-cc0e-4e8d-92b6-8b1a34daa05c" providerId="ADAL" clId="{E8D4FC37-7B1E-4F16-8276-BE793487BB6C}" dt="2024-09-23T09:45:59.730" v="0" actId="1076"/>
        <pc:sldMkLst>
          <pc:docMk/>
          <pc:sldMk cId="0" sldId="263"/>
        </pc:sldMkLst>
        <pc:spChg chg="mod">
          <ac:chgData name="Catarina Tavares" userId="24d9e2df-cc0e-4e8d-92b6-8b1a34daa05c" providerId="ADAL" clId="{E8D4FC37-7B1E-4F16-8276-BE793487BB6C}" dt="2024-09-23T09:45:59.730" v="0" actId="1076"/>
          <ac:spMkLst>
            <pc:docMk/>
            <pc:sldMk cId="0" sldId="263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9000"/>
                </a:lnTo>
                <a:lnTo>
                  <a:pt x="6096000" y="3429000"/>
                </a:lnTo>
                <a:lnTo>
                  <a:pt x="6096000" y="0"/>
                </a:lnTo>
                <a:close/>
              </a:path>
            </a:pathLst>
          </a:custGeom>
          <a:solidFill>
            <a:srgbClr val="FF6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9576" y="2429255"/>
            <a:ext cx="1011936" cy="87172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9000"/>
                </a:lnTo>
                <a:lnTo>
                  <a:pt x="6096000" y="3429000"/>
                </a:lnTo>
                <a:lnTo>
                  <a:pt x="6096000" y="0"/>
                </a:lnTo>
                <a:close/>
              </a:path>
            </a:pathLst>
          </a:custGeom>
          <a:solidFill>
            <a:srgbClr val="FF6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65191" y="2441448"/>
            <a:ext cx="1011936" cy="86867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095998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9000"/>
                </a:lnTo>
                <a:lnTo>
                  <a:pt x="6096000" y="3429000"/>
                </a:lnTo>
                <a:lnTo>
                  <a:pt x="6096000" y="0"/>
                </a:lnTo>
                <a:close/>
              </a:path>
            </a:pathLst>
          </a:custGeom>
          <a:solidFill>
            <a:srgbClr val="FF6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095998" y="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61192" y="2441448"/>
            <a:ext cx="1011936" cy="868679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8999"/>
                </a:lnTo>
                <a:lnTo>
                  <a:pt x="6096000" y="3428999"/>
                </a:lnTo>
                <a:lnTo>
                  <a:pt x="6096000" y="0"/>
                </a:lnTo>
                <a:close/>
              </a:path>
            </a:pathLst>
          </a:custGeom>
          <a:solidFill>
            <a:srgbClr val="FF6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65191" y="5870447"/>
            <a:ext cx="1011936" cy="86868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609600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6096000" y="0"/>
                </a:moveTo>
                <a:lnTo>
                  <a:pt x="0" y="0"/>
                </a:lnTo>
                <a:lnTo>
                  <a:pt x="0" y="3428999"/>
                </a:lnTo>
                <a:lnTo>
                  <a:pt x="6096000" y="3428999"/>
                </a:lnTo>
                <a:lnTo>
                  <a:pt x="6096000" y="0"/>
                </a:lnTo>
                <a:close/>
              </a:path>
            </a:pathLst>
          </a:custGeom>
          <a:solidFill>
            <a:srgbClr val="FF6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6096000" y="34290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61192" y="5870447"/>
            <a:ext cx="1011936" cy="86868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4372" y="508863"/>
            <a:ext cx="4041775" cy="217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4287" y="-14287"/>
            <a:ext cx="6124575" cy="3457575"/>
            <a:chOff x="-14287" y="-14287"/>
            <a:chExt cx="6124575" cy="345757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6096000" y="3429000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-14287" y="-14287"/>
            <a:ext cx="12220575" cy="6886575"/>
            <a:chOff x="-14287" y="-14287"/>
            <a:chExt cx="12220575" cy="6886575"/>
          </a:xfrm>
        </p:grpSpPr>
        <p:sp>
          <p:nvSpPr>
            <p:cNvPr id="6" name="object 6"/>
            <p:cNvSpPr/>
            <p:nvPr/>
          </p:nvSpPr>
          <p:spPr>
            <a:xfrm>
              <a:off x="6095998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6096000" y="3429000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095998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61192" y="2441448"/>
              <a:ext cx="1011936" cy="8686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8999"/>
                  </a:lnTo>
                  <a:lnTo>
                    <a:pt x="6096000" y="342899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65191" y="5870447"/>
              <a:ext cx="1011936" cy="86868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609600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8999"/>
                  </a:lnTo>
                  <a:lnTo>
                    <a:pt x="6096000" y="342899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09600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61192" y="5870447"/>
              <a:ext cx="1011936" cy="86868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26152" y="2407920"/>
              <a:ext cx="1011936" cy="871727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16357" y="798474"/>
            <a:ext cx="5008245" cy="24396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algn="ctr">
              <a:lnSpc>
                <a:spcPts val="3790"/>
              </a:lnSpc>
              <a:spcBef>
                <a:spcPts val="254"/>
              </a:spcBef>
            </a:pPr>
            <a:r>
              <a:rPr spc="305" dirty="0"/>
              <a:t>Koji</a:t>
            </a:r>
            <a:r>
              <a:rPr spc="190" dirty="0"/>
              <a:t> </a:t>
            </a:r>
            <a:r>
              <a:rPr spc="445" dirty="0"/>
              <a:t>su</a:t>
            </a:r>
            <a:r>
              <a:rPr spc="195" dirty="0"/>
              <a:t> </a:t>
            </a:r>
            <a:r>
              <a:rPr spc="365" dirty="0"/>
              <a:t>ključni</a:t>
            </a:r>
            <a:r>
              <a:rPr spc="195" dirty="0"/>
              <a:t> </a:t>
            </a:r>
            <a:r>
              <a:rPr spc="375" dirty="0"/>
              <a:t>elementi </a:t>
            </a:r>
            <a:r>
              <a:rPr spc="425" dirty="0"/>
              <a:t>za</a:t>
            </a:r>
            <a:r>
              <a:rPr spc="195" dirty="0"/>
              <a:t> </a:t>
            </a:r>
            <a:r>
              <a:rPr spc="350" dirty="0"/>
              <a:t>eliminaciju</a:t>
            </a:r>
            <a:r>
              <a:rPr spc="195" dirty="0"/>
              <a:t> </a:t>
            </a:r>
            <a:r>
              <a:rPr spc="320" dirty="0"/>
              <a:t>rizika</a:t>
            </a:r>
            <a:r>
              <a:rPr spc="200" dirty="0"/>
              <a:t> </a:t>
            </a:r>
            <a:r>
              <a:rPr spc="400" dirty="0"/>
              <a:t>od </a:t>
            </a:r>
            <a:r>
              <a:rPr spc="380" dirty="0"/>
              <a:t>uznemiravanja</a:t>
            </a:r>
            <a:r>
              <a:rPr spc="190" dirty="0"/>
              <a:t> </a:t>
            </a:r>
            <a:r>
              <a:rPr spc="170" dirty="0"/>
              <a:t>i</a:t>
            </a:r>
            <a:r>
              <a:rPr spc="195" dirty="0"/>
              <a:t> </a:t>
            </a:r>
            <a:r>
              <a:rPr spc="375" dirty="0"/>
              <a:t>rodno </a:t>
            </a:r>
            <a:r>
              <a:rPr spc="434" dirty="0"/>
              <a:t>zasnovanog</a:t>
            </a:r>
            <a:r>
              <a:rPr spc="210" dirty="0"/>
              <a:t> </a:t>
            </a:r>
            <a:r>
              <a:rPr spc="300" dirty="0"/>
              <a:t>nasilja </a:t>
            </a:r>
            <a:r>
              <a:rPr spc="360" dirty="0"/>
              <a:t>(GBV)?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102819" y="923442"/>
            <a:ext cx="4089400" cy="147637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 algn="ctr">
              <a:lnSpc>
                <a:spcPts val="3790"/>
              </a:lnSpc>
              <a:spcBef>
                <a:spcPts val="250"/>
              </a:spcBef>
            </a:pPr>
            <a:r>
              <a:rPr sz="3200" b="1" spc="390" dirty="0">
                <a:solidFill>
                  <a:srgbClr val="FFFFFF"/>
                </a:solidFill>
                <a:latin typeface="Calibri"/>
                <a:cs typeface="Calibri"/>
              </a:rPr>
              <a:t>Šta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0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80" dirty="0">
                <a:solidFill>
                  <a:srgbClr val="FFFFFF"/>
                </a:solidFill>
                <a:latin typeface="Calibri"/>
                <a:cs typeface="Calibri"/>
              </a:rPr>
              <a:t>može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85" dirty="0">
                <a:solidFill>
                  <a:srgbClr val="FFFFFF"/>
                </a:solidFill>
                <a:latin typeface="Calibri"/>
                <a:cs typeface="Calibri"/>
              </a:rPr>
              <a:t>uraditi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80" dirty="0">
                <a:solidFill>
                  <a:srgbClr val="FFFFFF"/>
                </a:solidFill>
                <a:latin typeface="Calibri"/>
                <a:cs typeface="Calibri"/>
              </a:rPr>
              <a:t>smislu </a:t>
            </a:r>
            <a:r>
              <a:rPr sz="3200" b="1" spc="315" dirty="0">
                <a:solidFill>
                  <a:srgbClr val="FFFFFF"/>
                </a:solidFill>
                <a:latin typeface="Calibri"/>
                <a:cs typeface="Calibri"/>
              </a:rPr>
              <a:t>infrastrukture?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6721" y="4120794"/>
            <a:ext cx="4392295" cy="20040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algn="ctr">
              <a:lnSpc>
                <a:spcPct val="101899"/>
              </a:lnSpc>
              <a:spcBef>
                <a:spcPts val="25"/>
              </a:spcBef>
            </a:pPr>
            <a:r>
              <a:rPr sz="3200" b="1" spc="395" dirty="0">
                <a:solidFill>
                  <a:srgbClr val="FFFFFF"/>
                </a:solidFill>
                <a:latin typeface="Calibri"/>
                <a:cs typeface="Calibri"/>
              </a:rPr>
              <a:t>Zašto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obuka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0" dirty="0">
                <a:solidFill>
                  <a:srgbClr val="FFFFFF"/>
                </a:solidFill>
                <a:latin typeface="Calibri"/>
                <a:cs typeface="Calibri"/>
              </a:rPr>
              <a:t>osoblja </a:t>
            </a:r>
            <a:r>
              <a:rPr sz="3200" b="1" spc="484" dirty="0">
                <a:solidFill>
                  <a:srgbClr val="FFFFFF"/>
                </a:solidFill>
                <a:latin typeface="Calibri"/>
                <a:cs typeface="Calibri"/>
              </a:rPr>
              <a:t>može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75" dirty="0">
                <a:solidFill>
                  <a:srgbClr val="FFFFFF"/>
                </a:solidFill>
                <a:latin typeface="Calibri"/>
                <a:cs typeface="Calibri"/>
              </a:rPr>
              <a:t>biti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20" dirty="0">
                <a:solidFill>
                  <a:srgbClr val="FFFFFF"/>
                </a:solidFill>
                <a:latin typeface="Calibri"/>
                <a:cs typeface="Calibri"/>
              </a:rPr>
              <a:t>dragocena </a:t>
            </a:r>
            <a:r>
              <a:rPr sz="3200" b="1" spc="335" dirty="0">
                <a:solidFill>
                  <a:srgbClr val="FFFFFF"/>
                </a:solidFill>
                <a:latin typeface="Calibri"/>
                <a:cs typeface="Calibri"/>
              </a:rPr>
              <a:t>intervencija</a:t>
            </a:r>
            <a:r>
              <a:rPr sz="3200" b="1" spc="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2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0" dirty="0">
                <a:solidFill>
                  <a:srgbClr val="FFFFFF"/>
                </a:solidFill>
                <a:latin typeface="Calibri"/>
                <a:cs typeface="Calibri"/>
              </a:rPr>
              <a:t>borbi </a:t>
            </a:r>
            <a:r>
              <a:rPr sz="3200" b="1" spc="310" dirty="0">
                <a:solidFill>
                  <a:srgbClr val="FFFFFF"/>
                </a:solidFill>
                <a:latin typeface="Calibri"/>
                <a:cs typeface="Calibri"/>
              </a:rPr>
              <a:t>protiv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59" dirty="0">
                <a:solidFill>
                  <a:srgbClr val="FFFFFF"/>
                </a:solidFill>
                <a:latin typeface="Calibri"/>
                <a:cs typeface="Calibri"/>
              </a:rPr>
              <a:t>GBV?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01481" y="4120794"/>
            <a:ext cx="4292600" cy="20040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algn="ctr">
              <a:lnSpc>
                <a:spcPct val="101899"/>
              </a:lnSpc>
              <a:spcBef>
                <a:spcPts val="25"/>
              </a:spcBef>
            </a:pPr>
            <a:r>
              <a:rPr sz="3200" b="1" spc="36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akcije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560" dirty="0">
                <a:solidFill>
                  <a:srgbClr val="FFFFFF"/>
                </a:solidFill>
                <a:latin typeface="Calibri"/>
                <a:cs typeface="Calibri"/>
              </a:rPr>
              <a:t>mogu </a:t>
            </a:r>
            <a:r>
              <a:rPr sz="3200" b="1" spc="335" dirty="0">
                <a:solidFill>
                  <a:srgbClr val="FFFFFF"/>
                </a:solidFill>
                <a:latin typeface="Calibri"/>
                <a:cs typeface="Calibri"/>
              </a:rPr>
              <a:t>sprovesti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0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3200" b="1" spc="380" dirty="0">
                <a:solidFill>
                  <a:srgbClr val="FFFFFF"/>
                </a:solidFill>
                <a:latin typeface="Calibri"/>
                <a:cs typeface="Calibri"/>
              </a:rPr>
              <a:t>podizanje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5" dirty="0">
                <a:solidFill>
                  <a:srgbClr val="FFFFFF"/>
                </a:solidFill>
                <a:latin typeface="Calibri"/>
                <a:cs typeface="Calibri"/>
              </a:rPr>
              <a:t>svesti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10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ovom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9" dirty="0">
                <a:solidFill>
                  <a:srgbClr val="FFFFFF"/>
                </a:solidFill>
                <a:latin typeface="Calibri"/>
                <a:cs typeface="Calibri"/>
              </a:rPr>
              <a:t>problemu?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6519" y="246684"/>
            <a:ext cx="4694555" cy="22352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algn="ctr">
              <a:lnSpc>
                <a:spcPct val="100800"/>
              </a:lnSpc>
              <a:spcBef>
                <a:spcPts val="75"/>
              </a:spcBef>
            </a:pPr>
            <a:r>
              <a:rPr sz="2400" b="1" spc="375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25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40" dirty="0">
                <a:solidFill>
                  <a:srgbClr val="FFFFFF"/>
                </a:solidFill>
                <a:latin typeface="Calibri"/>
                <a:cs typeface="Calibri"/>
              </a:rPr>
              <a:t>mislite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32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340" dirty="0">
                <a:solidFill>
                  <a:srgbClr val="FFFFFF"/>
                </a:solidFill>
                <a:latin typeface="Calibri"/>
                <a:cs typeface="Calibri"/>
              </a:rPr>
              <a:t>će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75" dirty="0">
                <a:solidFill>
                  <a:srgbClr val="FFFFFF"/>
                </a:solidFill>
                <a:latin typeface="Calibri"/>
                <a:cs typeface="Calibri"/>
              </a:rPr>
              <a:t>neefikasno </a:t>
            </a:r>
            <a:r>
              <a:rPr sz="2400" b="1" spc="12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75" dirty="0">
                <a:solidFill>
                  <a:srgbClr val="FFFFFF"/>
                </a:solidFill>
                <a:latin typeface="Calibri"/>
                <a:cs typeface="Calibri"/>
              </a:rPr>
              <a:t>sporo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54" dirty="0">
                <a:solidFill>
                  <a:srgbClr val="FFFFFF"/>
                </a:solidFill>
                <a:latin typeface="Calibri"/>
                <a:cs typeface="Calibri"/>
              </a:rPr>
              <a:t>rešavanje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50" dirty="0">
                <a:solidFill>
                  <a:srgbClr val="FFFFFF"/>
                </a:solidFill>
                <a:latin typeface="Calibri"/>
                <a:cs typeface="Calibri"/>
              </a:rPr>
              <a:t>slučajeva </a:t>
            </a:r>
            <a:r>
              <a:rPr sz="2400" b="1" spc="320" dirty="0">
                <a:solidFill>
                  <a:srgbClr val="FFFFFF"/>
                </a:solidFill>
                <a:latin typeface="Calibri"/>
                <a:cs typeface="Calibri"/>
              </a:rPr>
              <a:t>seksualnog</a:t>
            </a:r>
            <a:r>
              <a:rPr sz="24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40" dirty="0">
                <a:solidFill>
                  <a:srgbClr val="FFFFFF"/>
                </a:solidFill>
                <a:latin typeface="Calibri"/>
                <a:cs typeface="Calibri"/>
              </a:rPr>
              <a:t>uznemiravanja/ </a:t>
            </a:r>
            <a:r>
              <a:rPr sz="2400" b="1" spc="220" dirty="0">
                <a:solidFill>
                  <a:srgbClr val="FFFFFF"/>
                </a:solidFill>
                <a:latin typeface="Calibri"/>
                <a:cs typeface="Calibri"/>
              </a:rPr>
              <a:t>nasilja</a:t>
            </a:r>
            <a:r>
              <a:rPr sz="24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40" dirty="0">
                <a:solidFill>
                  <a:srgbClr val="FFFFFF"/>
                </a:solidFill>
                <a:latin typeface="Calibri"/>
                <a:cs typeface="Calibri"/>
              </a:rPr>
              <a:t>izazvati</a:t>
            </a:r>
            <a:r>
              <a:rPr sz="24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54" dirty="0">
                <a:solidFill>
                  <a:srgbClr val="FFFFFF"/>
                </a:solidFill>
                <a:latin typeface="Calibri"/>
                <a:cs typeface="Calibri"/>
              </a:rPr>
              <a:t>razočaranje</a:t>
            </a:r>
            <a:r>
              <a:rPr sz="24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75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400" b="1" spc="300" dirty="0">
                <a:solidFill>
                  <a:srgbClr val="FFFFFF"/>
                </a:solidFill>
                <a:latin typeface="Calibri"/>
                <a:cs typeface="Calibri"/>
              </a:rPr>
              <a:t>probleme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90" dirty="0">
                <a:solidFill>
                  <a:srgbClr val="FFFFFF"/>
                </a:solidFill>
                <a:latin typeface="Calibri"/>
                <a:cs typeface="Calibri"/>
              </a:rPr>
              <a:t>sa</a:t>
            </a:r>
            <a:r>
              <a:rPr sz="2400" b="1" spc="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305" dirty="0">
                <a:solidFill>
                  <a:srgbClr val="FFFFFF"/>
                </a:solidFill>
                <a:latin typeface="Calibri"/>
                <a:cs typeface="Calibri"/>
              </a:rPr>
              <a:t>mentalnim </a:t>
            </a:r>
            <a:r>
              <a:rPr sz="2400" b="1" spc="270" dirty="0">
                <a:solidFill>
                  <a:srgbClr val="FFFFFF"/>
                </a:solidFill>
                <a:latin typeface="Calibri"/>
                <a:cs typeface="Calibri"/>
              </a:rPr>
              <a:t>zdravljem</a:t>
            </a:r>
            <a:r>
              <a:rPr sz="24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35" dirty="0">
                <a:solidFill>
                  <a:srgbClr val="FFFFFF"/>
                </a:solidFill>
                <a:latin typeface="Calibri"/>
                <a:cs typeface="Calibri"/>
              </a:rPr>
              <a:t>žrtve?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14159" y="429666"/>
            <a:ext cx="3868420" cy="24396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-635" algn="ctr">
              <a:lnSpc>
                <a:spcPts val="3790"/>
              </a:lnSpc>
              <a:spcBef>
                <a:spcPts val="254"/>
              </a:spcBef>
            </a:pPr>
            <a:r>
              <a:rPr spc="365" dirty="0"/>
              <a:t>Koje</a:t>
            </a:r>
            <a:r>
              <a:rPr spc="185" dirty="0"/>
              <a:t> </a:t>
            </a:r>
            <a:r>
              <a:rPr spc="445" dirty="0"/>
              <a:t>su</a:t>
            </a:r>
            <a:r>
              <a:rPr spc="185" dirty="0"/>
              <a:t> </a:t>
            </a:r>
            <a:r>
              <a:rPr spc="300" dirty="0"/>
              <a:t>razlike </a:t>
            </a:r>
            <a:r>
              <a:rPr spc="440" dirty="0"/>
              <a:t>između</a:t>
            </a:r>
            <a:r>
              <a:rPr spc="180" dirty="0"/>
              <a:t> </a:t>
            </a:r>
            <a:r>
              <a:rPr spc="395" dirty="0"/>
              <a:t>seksualne </a:t>
            </a:r>
            <a:r>
              <a:rPr spc="355" dirty="0"/>
              <a:t>eksploatacije</a:t>
            </a:r>
            <a:r>
              <a:rPr spc="204" dirty="0"/>
              <a:t> </a:t>
            </a:r>
            <a:r>
              <a:rPr spc="120" dirty="0"/>
              <a:t>i </a:t>
            </a:r>
            <a:r>
              <a:rPr spc="425" dirty="0"/>
              <a:t>seksualnog </a:t>
            </a:r>
            <a:r>
              <a:rPr spc="305" dirty="0"/>
              <a:t>zlostavljanja?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7829" y="4024299"/>
            <a:ext cx="3930015" cy="17145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 indent="1905" algn="ctr">
              <a:lnSpc>
                <a:spcPts val="3310"/>
              </a:lnSpc>
              <a:spcBef>
                <a:spcPts val="250"/>
              </a:spcBef>
            </a:pP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45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405" dirty="0">
                <a:solidFill>
                  <a:srgbClr val="FFFFFF"/>
                </a:solidFill>
                <a:latin typeface="Calibri"/>
                <a:cs typeface="Calibri"/>
              </a:rPr>
              <a:t>opseg </a:t>
            </a: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prijavljenih</a:t>
            </a:r>
            <a:r>
              <a:rPr sz="28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slučajeva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politike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5" dirty="0">
                <a:solidFill>
                  <a:srgbClr val="FFFFFF"/>
                </a:solidFill>
                <a:latin typeface="Calibri"/>
                <a:cs typeface="Calibri"/>
              </a:rPr>
              <a:t>Kipru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približno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5" dirty="0">
                <a:solidFill>
                  <a:srgbClr val="FFFFFF"/>
                </a:solidFill>
                <a:latin typeface="Calibri"/>
                <a:cs typeface="Calibri"/>
              </a:rPr>
              <a:t>godišnje?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78775" y="3764127"/>
            <a:ext cx="3734435" cy="261620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-635" algn="ctr">
              <a:lnSpc>
                <a:spcPct val="101400"/>
              </a:lnSpc>
              <a:spcBef>
                <a:spcPts val="50"/>
              </a:spcBef>
            </a:pP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Koliko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45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40" dirty="0">
                <a:solidFill>
                  <a:srgbClr val="FFFFFF"/>
                </a:solidFill>
                <a:latin typeface="Calibri"/>
                <a:cs typeface="Calibri"/>
              </a:rPr>
              <a:t>različitih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načina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5" dirty="0">
                <a:solidFill>
                  <a:srgbClr val="FFFFFF"/>
                </a:solidFill>
                <a:latin typeface="Calibri"/>
                <a:cs typeface="Calibri"/>
              </a:rPr>
              <a:t>primećeno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kojima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10" dirty="0">
                <a:solidFill>
                  <a:srgbClr val="FFFFFF"/>
                </a:solidFill>
                <a:latin typeface="Calibri"/>
                <a:cs typeface="Calibri"/>
              </a:rPr>
              <a:t>prestupnici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Kipru </a:t>
            </a:r>
            <a:r>
              <a:rPr sz="2800" b="1" spc="305" dirty="0">
                <a:solidFill>
                  <a:srgbClr val="FFFFFF"/>
                </a:solidFill>
                <a:latin typeface="Calibri"/>
                <a:cs typeface="Calibri"/>
              </a:rPr>
              <a:t>savladavaju</a:t>
            </a:r>
            <a:r>
              <a:rPr sz="28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5" dirty="0">
                <a:solidFill>
                  <a:srgbClr val="FFFFFF"/>
                </a:solidFill>
                <a:latin typeface="Calibri"/>
                <a:cs typeface="Calibri"/>
              </a:rPr>
              <a:t>žrtve </a:t>
            </a:r>
            <a:r>
              <a:rPr sz="2800" b="1" spc="254" dirty="0">
                <a:solidFill>
                  <a:srgbClr val="FFFFFF"/>
                </a:solidFill>
                <a:latin typeface="Calibri"/>
                <a:cs typeface="Calibri"/>
              </a:rPr>
              <a:t>silovanja?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4287" y="-14287"/>
            <a:ext cx="6124575" cy="3457575"/>
            <a:chOff x="-14287" y="-14287"/>
            <a:chExt cx="6124575" cy="345757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6096000" y="3429000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7215" y="2606039"/>
            <a:ext cx="819912" cy="704088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-14287" y="-14287"/>
            <a:ext cx="12220575" cy="6886575"/>
            <a:chOff x="-14287" y="-14287"/>
            <a:chExt cx="12220575" cy="6886575"/>
          </a:xfrm>
        </p:grpSpPr>
        <p:sp>
          <p:nvSpPr>
            <p:cNvPr id="7" name="object 7"/>
            <p:cNvSpPr/>
            <p:nvPr/>
          </p:nvSpPr>
          <p:spPr>
            <a:xfrm>
              <a:off x="6095998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6096000" y="3429000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95998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53216" y="2606039"/>
              <a:ext cx="819912" cy="7040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8999"/>
                  </a:lnTo>
                  <a:lnTo>
                    <a:pt x="6096000" y="342899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57215" y="6035039"/>
              <a:ext cx="819912" cy="70408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09600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6096000" y="0"/>
                  </a:moveTo>
                  <a:lnTo>
                    <a:pt x="0" y="0"/>
                  </a:lnTo>
                  <a:lnTo>
                    <a:pt x="0" y="3428999"/>
                  </a:lnTo>
                  <a:lnTo>
                    <a:pt x="6096000" y="342899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FF6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096000" y="342900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53216" y="6035039"/>
              <a:ext cx="819912" cy="704088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462692" y="676503"/>
            <a:ext cx="3181350" cy="212280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 indent="635" algn="ctr">
              <a:lnSpc>
                <a:spcPts val="3290"/>
              </a:lnSpc>
              <a:spcBef>
                <a:spcPts val="260"/>
              </a:spcBef>
            </a:pPr>
            <a:r>
              <a:rPr sz="2800" spc="385" dirty="0"/>
              <a:t>Kako</a:t>
            </a:r>
            <a:r>
              <a:rPr sz="2800" spc="170" dirty="0"/>
              <a:t> </a:t>
            </a:r>
            <a:r>
              <a:rPr sz="2800" spc="385" dirty="0"/>
              <a:t>Amnesty </a:t>
            </a:r>
            <a:r>
              <a:rPr sz="2800" spc="270" dirty="0"/>
              <a:t>International </a:t>
            </a:r>
            <a:r>
              <a:rPr sz="2800" spc="315" dirty="0"/>
              <a:t>prikazuje</a:t>
            </a:r>
            <a:r>
              <a:rPr sz="2800" spc="160" dirty="0"/>
              <a:t> </a:t>
            </a:r>
            <a:r>
              <a:rPr sz="2800" spc="320" dirty="0"/>
              <a:t>Kipar</a:t>
            </a:r>
            <a:r>
              <a:rPr sz="2800" spc="165" dirty="0"/>
              <a:t> </a:t>
            </a:r>
            <a:r>
              <a:rPr sz="2800" spc="370" dirty="0"/>
              <a:t>u </a:t>
            </a:r>
            <a:r>
              <a:rPr sz="2800" spc="345" dirty="0"/>
              <a:t>smislu</a:t>
            </a:r>
            <a:r>
              <a:rPr sz="2800" spc="165" dirty="0"/>
              <a:t> </a:t>
            </a:r>
            <a:r>
              <a:rPr sz="2800" spc="375" dirty="0"/>
              <a:t>osuda</a:t>
            </a:r>
            <a:r>
              <a:rPr sz="2800" spc="165" dirty="0"/>
              <a:t> </a:t>
            </a:r>
            <a:r>
              <a:rPr sz="2800" spc="340" dirty="0"/>
              <a:t>za </a:t>
            </a:r>
            <a:r>
              <a:rPr sz="2800" spc="254" dirty="0"/>
              <a:t>silovanje?</a:t>
            </a:r>
            <a:endParaRPr sz="2800"/>
          </a:p>
        </p:txBody>
      </p:sp>
      <p:sp>
        <p:nvSpPr>
          <p:cNvPr id="17" name="object 17"/>
          <p:cNvSpPr txBox="1"/>
          <p:nvPr/>
        </p:nvSpPr>
        <p:spPr>
          <a:xfrm>
            <a:off x="7126278" y="333527"/>
            <a:ext cx="4053204" cy="200660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indent="1270" algn="ctr">
              <a:lnSpc>
                <a:spcPts val="2590"/>
              </a:lnSpc>
              <a:spcBef>
                <a:spcPts val="225"/>
              </a:spcBef>
            </a:pPr>
            <a:r>
              <a:rPr sz="2200" b="1" spc="265" dirty="0">
                <a:solidFill>
                  <a:srgbClr val="FFFFFF"/>
                </a:solidFill>
                <a:latin typeface="Calibri"/>
                <a:cs typeface="Calibri"/>
              </a:rPr>
              <a:t>Pošto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50" dirty="0">
                <a:solidFill>
                  <a:srgbClr val="FFFFFF"/>
                </a:solidFill>
                <a:latin typeface="Calibri"/>
                <a:cs typeface="Calibri"/>
              </a:rPr>
              <a:t>nažalost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29" dirty="0">
                <a:solidFill>
                  <a:srgbClr val="FFFFFF"/>
                </a:solidFill>
                <a:latin typeface="Calibri"/>
                <a:cs typeface="Calibri"/>
              </a:rPr>
              <a:t>ovo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85" dirty="0">
                <a:solidFill>
                  <a:srgbClr val="FFFFFF"/>
                </a:solidFill>
                <a:latin typeface="Calibri"/>
                <a:cs typeface="Calibri"/>
              </a:rPr>
              <a:t>nije </a:t>
            </a:r>
            <a:r>
              <a:rPr sz="2200" b="1" spc="275" dirty="0">
                <a:solidFill>
                  <a:srgbClr val="FFFFFF"/>
                </a:solidFill>
                <a:latin typeface="Calibri"/>
                <a:cs typeface="Calibri"/>
              </a:rPr>
              <a:t>problem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325" dirty="0">
                <a:solidFill>
                  <a:srgbClr val="FFFFFF"/>
                </a:solidFill>
                <a:latin typeface="Calibri"/>
                <a:cs typeface="Calibri"/>
              </a:rPr>
              <a:t>samo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00" dirty="0">
                <a:solidFill>
                  <a:srgbClr val="FFFFFF"/>
                </a:solidFill>
                <a:latin typeface="Calibri"/>
                <a:cs typeface="Calibri"/>
              </a:rPr>
              <a:t>Kipra,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10" dirty="0">
                <a:solidFill>
                  <a:srgbClr val="FFFFFF"/>
                </a:solidFill>
                <a:latin typeface="Calibri"/>
                <a:cs typeface="Calibri"/>
              </a:rPr>
              <a:t>koliki </a:t>
            </a:r>
            <a:r>
              <a:rPr sz="2200" b="1" spc="190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60" dirty="0">
                <a:solidFill>
                  <a:srgbClr val="FFFFFF"/>
                </a:solidFill>
                <a:latin typeface="Calibri"/>
                <a:cs typeface="Calibri"/>
              </a:rPr>
              <a:t>procenat</a:t>
            </a:r>
            <a:r>
              <a:rPr sz="22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90" dirty="0">
                <a:solidFill>
                  <a:srgbClr val="FFFFFF"/>
                </a:solidFill>
                <a:latin typeface="Calibri"/>
                <a:cs typeface="Calibri"/>
              </a:rPr>
              <a:t>žena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40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2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45" dirty="0">
                <a:solidFill>
                  <a:srgbClr val="FFFFFF"/>
                </a:solidFill>
                <a:latin typeface="Calibri"/>
                <a:cs typeface="Calibri"/>
              </a:rPr>
              <a:t>nisu </a:t>
            </a:r>
            <a:r>
              <a:rPr sz="2200" b="1" spc="190" dirty="0">
                <a:solidFill>
                  <a:srgbClr val="FFFFFF"/>
                </a:solidFill>
                <a:latin typeface="Calibri"/>
                <a:cs typeface="Calibri"/>
              </a:rPr>
              <a:t>prijavile</a:t>
            </a:r>
            <a:r>
              <a:rPr sz="2200" b="1" spc="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10" dirty="0">
                <a:solidFill>
                  <a:srgbClr val="FFFFFF"/>
                </a:solidFill>
                <a:latin typeface="Calibri"/>
                <a:cs typeface="Calibri"/>
              </a:rPr>
              <a:t>silovanje</a:t>
            </a:r>
            <a:r>
              <a:rPr sz="22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85" dirty="0">
                <a:solidFill>
                  <a:srgbClr val="FFFFFF"/>
                </a:solidFill>
                <a:latin typeface="Calibri"/>
                <a:cs typeface="Calibri"/>
              </a:rPr>
              <a:t>policiji</a:t>
            </a:r>
            <a:r>
              <a:rPr sz="2200" b="1" spc="150" dirty="0">
                <a:solidFill>
                  <a:srgbClr val="FFFFFF"/>
                </a:solidFill>
                <a:latin typeface="Calibri"/>
                <a:cs typeface="Calibri"/>
              </a:rPr>
              <a:t> jer </a:t>
            </a:r>
            <a:r>
              <a:rPr sz="2200" b="1" spc="30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200" b="1" spc="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15" dirty="0">
                <a:solidFill>
                  <a:srgbClr val="FFFFFF"/>
                </a:solidFill>
                <a:latin typeface="Calibri"/>
                <a:cs typeface="Calibri"/>
              </a:rPr>
              <a:t>verovale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30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7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35" dirty="0">
                <a:solidFill>
                  <a:srgbClr val="FFFFFF"/>
                </a:solidFill>
                <a:latin typeface="Calibri"/>
                <a:cs typeface="Calibri"/>
              </a:rPr>
              <a:t>ništa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80" dirty="0">
                <a:solidFill>
                  <a:srgbClr val="FFFFFF"/>
                </a:solidFill>
                <a:latin typeface="Calibri"/>
                <a:cs typeface="Calibri"/>
              </a:rPr>
              <a:t>ne </a:t>
            </a:r>
            <a:r>
              <a:rPr sz="2200" b="1" spc="330" dirty="0">
                <a:solidFill>
                  <a:srgbClr val="FFFFFF"/>
                </a:solidFill>
                <a:latin typeface="Calibri"/>
                <a:cs typeface="Calibri"/>
              </a:rPr>
              <a:t>može</a:t>
            </a:r>
            <a:r>
              <a:rPr sz="2200" b="1" spc="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225" dirty="0">
                <a:solidFill>
                  <a:srgbClr val="FFFFFF"/>
                </a:solidFill>
                <a:latin typeface="Calibri"/>
                <a:cs typeface="Calibri"/>
              </a:rPr>
              <a:t>učiniti?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89033" y="3815943"/>
            <a:ext cx="3728720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-1270" algn="ctr">
              <a:lnSpc>
                <a:spcPct val="101400"/>
              </a:lnSpc>
              <a:spcBef>
                <a:spcPts val="50"/>
              </a:spcBef>
            </a:pP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neki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od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faktora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35" dirty="0">
                <a:solidFill>
                  <a:srgbClr val="FFFFFF"/>
                </a:solidFill>
                <a:latin typeface="Calibri"/>
                <a:cs typeface="Calibri"/>
              </a:rPr>
              <a:t>koji </a:t>
            </a:r>
            <a:r>
              <a:rPr sz="2800" b="1" spc="250" dirty="0">
                <a:solidFill>
                  <a:srgbClr val="FFFFFF"/>
                </a:solidFill>
                <a:latin typeface="Calibri"/>
                <a:cs typeface="Calibri"/>
              </a:rPr>
              <a:t>prisiljavaju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5" dirty="0">
                <a:solidFill>
                  <a:srgbClr val="FFFFFF"/>
                </a:solidFill>
                <a:latin typeface="Calibri"/>
                <a:cs typeface="Calibri"/>
              </a:rPr>
              <a:t>ženu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da </a:t>
            </a:r>
            <a:r>
              <a:rPr sz="2800" b="1" spc="395" dirty="0">
                <a:solidFill>
                  <a:srgbClr val="FFFFFF"/>
                </a:solidFill>
                <a:latin typeface="Calibri"/>
                <a:cs typeface="Calibri"/>
              </a:rPr>
              <a:t>ne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40" dirty="0">
                <a:solidFill>
                  <a:srgbClr val="FFFFFF"/>
                </a:solidFill>
                <a:latin typeface="Calibri"/>
                <a:cs typeface="Calibri"/>
              </a:rPr>
              <a:t>prijavi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seksualno </a:t>
            </a:r>
            <a:r>
              <a:rPr sz="2800" b="1" spc="310" dirty="0">
                <a:solidFill>
                  <a:srgbClr val="FFFFFF"/>
                </a:solidFill>
                <a:latin typeface="Calibri"/>
                <a:cs typeface="Calibri"/>
              </a:rPr>
              <a:t>uznemiravanje?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23412" y="3980535"/>
            <a:ext cx="4645660" cy="131826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indent="1270" algn="ctr">
              <a:lnSpc>
                <a:spcPct val="101400"/>
              </a:lnSpc>
              <a:spcBef>
                <a:spcPts val="50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5" dirty="0">
                <a:solidFill>
                  <a:srgbClr val="FFFFFF"/>
                </a:solidFill>
                <a:latin typeface="Calibri"/>
                <a:cs typeface="Calibri"/>
              </a:rPr>
              <a:t>neke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posledice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efekti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5" dirty="0">
                <a:solidFill>
                  <a:srgbClr val="FFFFFF"/>
                </a:solidFill>
                <a:latin typeface="Calibri"/>
                <a:cs typeface="Calibri"/>
              </a:rPr>
              <a:t>živote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žena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ako </a:t>
            </a:r>
            <a:r>
              <a:rPr sz="2800" b="1" spc="395" dirty="0">
                <a:solidFill>
                  <a:srgbClr val="FFFFFF"/>
                </a:solidFill>
                <a:latin typeface="Calibri"/>
                <a:cs typeface="Calibri"/>
              </a:rPr>
              <a:t>ne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45" dirty="0">
                <a:solidFill>
                  <a:srgbClr val="FFFFFF"/>
                </a:solidFill>
                <a:latin typeface="Calibri"/>
                <a:cs typeface="Calibri"/>
              </a:rPr>
              <a:t>pronađu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5" dirty="0">
                <a:solidFill>
                  <a:srgbClr val="FFFFFF"/>
                </a:solidFill>
                <a:latin typeface="Calibri"/>
                <a:cs typeface="Calibri"/>
              </a:rPr>
              <a:t>podršku?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4021" y="254304"/>
            <a:ext cx="4426585" cy="30308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indent="-635" algn="ctr">
              <a:lnSpc>
                <a:spcPct val="100699"/>
              </a:lnSpc>
              <a:spcBef>
                <a:spcPts val="75"/>
              </a:spcBef>
            </a:pPr>
            <a:r>
              <a:rPr sz="2800" b="1" spc="44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45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45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0" dirty="0">
                <a:solidFill>
                  <a:srgbClr val="FFFFFF"/>
                </a:solidFill>
                <a:latin typeface="Calibri"/>
                <a:cs typeface="Calibri"/>
              </a:rPr>
              <a:t>strah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0" dirty="0">
                <a:solidFill>
                  <a:srgbClr val="FFFFFF"/>
                </a:solidFill>
                <a:latin typeface="Calibri"/>
                <a:cs typeface="Calibri"/>
              </a:rPr>
              <a:t>od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54" dirty="0">
                <a:solidFill>
                  <a:srgbClr val="FFFFFF"/>
                </a:solidFill>
                <a:latin typeface="Calibri"/>
                <a:cs typeface="Calibri"/>
              </a:rPr>
              <a:t>nasilja </a:t>
            </a:r>
            <a:r>
              <a:rPr sz="2800" b="1" spc="145" dirty="0">
                <a:solidFill>
                  <a:srgbClr val="FFFFFF"/>
                </a:solidFill>
                <a:latin typeface="Calibri"/>
                <a:cs typeface="Calibri"/>
              </a:rPr>
              <a:t>ili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stvarno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60" dirty="0">
                <a:solidFill>
                  <a:srgbClr val="FFFFFF"/>
                </a:solidFill>
                <a:latin typeface="Calibri"/>
                <a:cs typeface="Calibri"/>
              </a:rPr>
              <a:t>nasilje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povećano</a:t>
            </a:r>
            <a:r>
              <a:rPr sz="28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tokom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pandemije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migrantkinje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42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8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5" dirty="0">
                <a:solidFill>
                  <a:srgbClr val="FFFFFF"/>
                </a:solidFill>
                <a:latin typeface="Calibri"/>
                <a:cs typeface="Calibri"/>
              </a:rPr>
              <a:t>pogledu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njihovog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porodičnog </a:t>
            </a: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života?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4625" y="771042"/>
            <a:ext cx="3973195" cy="196723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065" marR="5080" indent="1270" algn="ctr">
              <a:lnSpc>
                <a:spcPts val="3820"/>
              </a:lnSpc>
              <a:spcBef>
                <a:spcPts val="204"/>
              </a:spcBef>
            </a:pPr>
            <a:r>
              <a:rPr sz="3200" b="1" spc="450" dirty="0">
                <a:solidFill>
                  <a:srgbClr val="FFFFFF"/>
                </a:solidFill>
                <a:latin typeface="Calibri"/>
                <a:cs typeface="Calibri"/>
              </a:rPr>
              <a:t>Kako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povećati </a:t>
            </a:r>
            <a:r>
              <a:rPr sz="3200" b="1" spc="380" dirty="0">
                <a:solidFill>
                  <a:srgbClr val="FFFFFF"/>
                </a:solidFill>
                <a:latin typeface="Calibri"/>
                <a:cs typeface="Calibri"/>
              </a:rPr>
              <a:t>efikasne</a:t>
            </a:r>
            <a:r>
              <a:rPr sz="32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90" dirty="0">
                <a:solidFill>
                  <a:srgbClr val="FFFFFF"/>
                </a:solidFill>
                <a:latin typeface="Calibri"/>
                <a:cs typeface="Calibri"/>
              </a:rPr>
              <a:t>odgovore </a:t>
            </a:r>
            <a:r>
              <a:rPr sz="3200" b="1" spc="44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40" dirty="0">
                <a:solidFill>
                  <a:srgbClr val="FFFFFF"/>
                </a:solidFill>
                <a:latin typeface="Calibri"/>
                <a:cs typeface="Calibri"/>
              </a:rPr>
              <a:t>eliminaciju </a:t>
            </a:r>
            <a:r>
              <a:rPr sz="3200" b="1" spc="455" dirty="0">
                <a:solidFill>
                  <a:srgbClr val="FFFFFF"/>
                </a:solidFill>
                <a:latin typeface="Calibri"/>
                <a:cs typeface="Calibri"/>
              </a:rPr>
              <a:t>GBV?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39734" y="550036"/>
            <a:ext cx="461835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000" spc="470" dirty="0"/>
              <a:t>Da</a:t>
            </a:r>
            <a:r>
              <a:rPr sz="3000" spc="180" dirty="0"/>
              <a:t> </a:t>
            </a:r>
            <a:r>
              <a:rPr sz="3000" spc="155" dirty="0"/>
              <a:t>li</a:t>
            </a:r>
            <a:r>
              <a:rPr sz="3000" spc="180" dirty="0"/>
              <a:t> </a:t>
            </a:r>
            <a:r>
              <a:rPr sz="3000" spc="290" dirty="0"/>
              <a:t>čisti</a:t>
            </a:r>
            <a:r>
              <a:rPr sz="3000" spc="180" dirty="0"/>
              <a:t> </a:t>
            </a:r>
            <a:r>
              <a:rPr sz="3000" spc="160" dirty="0"/>
              <a:t>i</a:t>
            </a:r>
            <a:r>
              <a:rPr sz="3000" spc="185" dirty="0"/>
              <a:t> </a:t>
            </a:r>
            <a:r>
              <a:rPr sz="3000" spc="345" dirty="0"/>
              <a:t>sigurni</a:t>
            </a:r>
            <a:r>
              <a:rPr sz="3000" spc="180" dirty="0"/>
              <a:t> </a:t>
            </a:r>
            <a:r>
              <a:rPr sz="3000" spc="275" dirty="0"/>
              <a:t>javni </a:t>
            </a:r>
            <a:r>
              <a:rPr sz="3000" spc="260" dirty="0"/>
              <a:t>toaleti</a:t>
            </a:r>
            <a:r>
              <a:rPr sz="3000" spc="200" dirty="0"/>
              <a:t> </a:t>
            </a:r>
            <a:r>
              <a:rPr sz="3000" spc="445" dirty="0"/>
              <a:t>pomažu </a:t>
            </a:r>
            <a:r>
              <a:rPr sz="3000" spc="330" dirty="0"/>
              <a:t>poboljšanju</a:t>
            </a:r>
            <a:r>
              <a:rPr sz="3000" spc="170" dirty="0"/>
              <a:t> </a:t>
            </a:r>
            <a:r>
              <a:rPr sz="3000" spc="415" dirty="0"/>
              <a:t>učešća </a:t>
            </a:r>
            <a:r>
              <a:rPr sz="3000" spc="400" dirty="0"/>
              <a:t>žena</a:t>
            </a:r>
            <a:r>
              <a:rPr sz="3000" spc="175" dirty="0"/>
              <a:t> </a:t>
            </a:r>
            <a:r>
              <a:rPr sz="3000" spc="434" dirty="0"/>
              <a:t>u</a:t>
            </a:r>
            <a:r>
              <a:rPr sz="3000" spc="175" dirty="0"/>
              <a:t> </a:t>
            </a:r>
            <a:r>
              <a:rPr sz="3000" spc="390" dirty="0"/>
              <a:t>javnom</a:t>
            </a:r>
            <a:r>
              <a:rPr sz="3000" spc="175" dirty="0"/>
              <a:t> </a:t>
            </a:r>
            <a:r>
              <a:rPr sz="3000" spc="330" dirty="0"/>
              <a:t>životu?</a:t>
            </a:r>
            <a:endParaRPr sz="3000"/>
          </a:p>
        </p:txBody>
      </p:sp>
      <p:sp>
        <p:nvSpPr>
          <p:cNvPr id="4" name="object 4"/>
          <p:cNvSpPr txBox="1"/>
          <p:nvPr/>
        </p:nvSpPr>
        <p:spPr>
          <a:xfrm>
            <a:off x="870966" y="3883050"/>
            <a:ext cx="4358640" cy="24396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065" marR="5080" indent="-1270" algn="ctr">
              <a:lnSpc>
                <a:spcPts val="3790"/>
              </a:lnSpc>
              <a:spcBef>
                <a:spcPts val="254"/>
              </a:spcBef>
            </a:pPr>
            <a:r>
              <a:rPr sz="3200" b="1" spc="50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170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10" dirty="0">
                <a:solidFill>
                  <a:srgbClr val="FFFFFF"/>
                </a:solidFill>
                <a:latin typeface="Calibri"/>
                <a:cs typeface="Calibri"/>
              </a:rPr>
              <a:t>čisti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17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70" dirty="0">
                <a:solidFill>
                  <a:srgbClr val="FFFFFF"/>
                </a:solidFill>
                <a:latin typeface="Calibri"/>
                <a:cs typeface="Calibri"/>
              </a:rPr>
              <a:t>sigurni </a:t>
            </a:r>
            <a:r>
              <a:rPr sz="3200" b="1" spc="305" dirty="0">
                <a:solidFill>
                  <a:srgbClr val="FFFFFF"/>
                </a:solidFill>
                <a:latin typeface="Calibri"/>
                <a:cs typeface="Calibri"/>
              </a:rPr>
              <a:t>javni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75" dirty="0">
                <a:solidFill>
                  <a:srgbClr val="FFFFFF"/>
                </a:solidFill>
                <a:latin typeface="Calibri"/>
                <a:cs typeface="Calibri"/>
              </a:rPr>
              <a:t>toaleti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65" dirty="0">
                <a:solidFill>
                  <a:srgbClr val="FFFFFF"/>
                </a:solidFill>
                <a:latin typeface="Calibri"/>
                <a:cs typeface="Calibri"/>
              </a:rPr>
              <a:t>pomažu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poboljšanju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učešća </a:t>
            </a:r>
            <a:r>
              <a:rPr sz="3200" b="1" spc="335" dirty="0">
                <a:solidFill>
                  <a:srgbClr val="FFFFFF"/>
                </a:solidFill>
                <a:latin typeface="Calibri"/>
                <a:cs typeface="Calibri"/>
              </a:rPr>
              <a:t>trans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95" dirty="0">
                <a:solidFill>
                  <a:srgbClr val="FFFFFF"/>
                </a:solidFill>
                <a:latin typeface="Calibri"/>
                <a:cs typeface="Calibri"/>
              </a:rPr>
              <a:t>osoba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25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3200" b="1" spc="415" dirty="0">
                <a:solidFill>
                  <a:srgbClr val="FFFFFF"/>
                </a:solidFill>
                <a:latin typeface="Calibri"/>
                <a:cs typeface="Calibri"/>
              </a:rPr>
              <a:t>javnom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50" dirty="0">
                <a:solidFill>
                  <a:srgbClr val="FFFFFF"/>
                </a:solidFill>
                <a:latin typeface="Calibri"/>
                <a:cs typeface="Calibri"/>
              </a:rPr>
              <a:t>životu?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84810" y="3883050"/>
            <a:ext cx="4820285" cy="24396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-635" algn="ctr">
              <a:lnSpc>
                <a:spcPts val="3790"/>
              </a:lnSpc>
              <a:spcBef>
                <a:spcPts val="254"/>
              </a:spcBef>
            </a:pPr>
            <a:r>
              <a:rPr sz="3200" b="1" spc="50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170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95" dirty="0">
                <a:solidFill>
                  <a:srgbClr val="FFFFFF"/>
                </a:solidFill>
                <a:latin typeface="Calibri"/>
                <a:cs typeface="Calibri"/>
              </a:rPr>
              <a:t>dostupni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00" dirty="0">
                <a:solidFill>
                  <a:srgbClr val="FFFFFF"/>
                </a:solidFill>
                <a:latin typeface="Calibri"/>
                <a:cs typeface="Calibri"/>
              </a:rPr>
              <a:t>javni </a:t>
            </a:r>
            <a:r>
              <a:rPr sz="3200" b="1" spc="275" dirty="0">
                <a:solidFill>
                  <a:srgbClr val="FFFFFF"/>
                </a:solidFill>
                <a:latin typeface="Calibri"/>
                <a:cs typeface="Calibri"/>
              </a:rPr>
              <a:t>toaleti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pomažu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poboljšanju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učešća </a:t>
            </a:r>
            <a:r>
              <a:rPr sz="3200" b="1" spc="395" dirty="0">
                <a:solidFill>
                  <a:srgbClr val="FFFFFF"/>
                </a:solidFill>
                <a:latin typeface="Calibri"/>
                <a:cs typeface="Calibri"/>
              </a:rPr>
              <a:t>osoba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0" dirty="0">
                <a:solidFill>
                  <a:srgbClr val="FFFFFF"/>
                </a:solidFill>
                <a:latin typeface="Calibri"/>
                <a:cs typeface="Calibri"/>
              </a:rPr>
              <a:t>sa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0" dirty="0">
                <a:solidFill>
                  <a:srgbClr val="FFFFFF"/>
                </a:solidFill>
                <a:latin typeface="Calibri"/>
                <a:cs typeface="Calibri"/>
              </a:rPr>
              <a:t>invaliditetom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20" dirty="0">
                <a:solidFill>
                  <a:srgbClr val="FFFFFF"/>
                </a:solidFill>
                <a:latin typeface="Calibri"/>
                <a:cs typeface="Calibri"/>
              </a:rPr>
              <a:t>javnom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životu?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30005" y="691794"/>
            <a:ext cx="3764915" cy="20040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065" marR="5080" indent="635" algn="ctr">
              <a:lnSpc>
                <a:spcPct val="101899"/>
              </a:lnSpc>
              <a:spcBef>
                <a:spcPts val="25"/>
              </a:spcBef>
            </a:pPr>
            <a:r>
              <a:rPr sz="3200" b="1" spc="36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prednosti </a:t>
            </a:r>
            <a:r>
              <a:rPr sz="3200" b="1" spc="295" dirty="0">
                <a:solidFill>
                  <a:srgbClr val="FFFFFF"/>
                </a:solidFill>
                <a:latin typeface="Calibri"/>
                <a:cs typeface="Calibri"/>
              </a:rPr>
              <a:t>instaliranja</a:t>
            </a:r>
            <a:r>
              <a:rPr sz="3200" b="1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75" dirty="0">
                <a:solidFill>
                  <a:srgbClr val="FFFFFF"/>
                </a:solidFill>
                <a:latin typeface="Calibri"/>
                <a:cs typeface="Calibri"/>
              </a:rPr>
              <a:t>rodno </a:t>
            </a:r>
            <a:r>
              <a:rPr sz="3200" b="1" spc="345" dirty="0">
                <a:solidFill>
                  <a:srgbClr val="FFFFFF"/>
                </a:solidFill>
                <a:latin typeface="Calibri"/>
                <a:cs typeface="Calibri"/>
              </a:rPr>
              <a:t>neutralnih</a:t>
            </a:r>
            <a:r>
              <a:rPr sz="3200" b="1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30" dirty="0">
                <a:solidFill>
                  <a:srgbClr val="FFFFFF"/>
                </a:solidFill>
                <a:latin typeface="Calibri"/>
                <a:cs typeface="Calibri"/>
              </a:rPr>
              <a:t>javnih </a:t>
            </a:r>
            <a:r>
              <a:rPr sz="3200" b="1" spc="290" dirty="0">
                <a:solidFill>
                  <a:srgbClr val="FFFFFF"/>
                </a:solidFill>
                <a:latin typeface="Calibri"/>
                <a:cs typeface="Calibri"/>
              </a:rPr>
              <a:t>toaleta?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262504" y="652170"/>
            <a:ext cx="3764915" cy="199453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1299"/>
              </a:lnSpc>
              <a:spcBef>
                <a:spcPts val="50"/>
              </a:spcBef>
            </a:pPr>
            <a:r>
              <a:rPr spc="365" dirty="0"/>
              <a:t>Koje</a:t>
            </a:r>
            <a:r>
              <a:rPr spc="185" dirty="0"/>
              <a:t> </a:t>
            </a:r>
            <a:r>
              <a:rPr spc="445" dirty="0"/>
              <a:t>su</a:t>
            </a:r>
            <a:r>
              <a:rPr spc="185" dirty="0"/>
              <a:t> </a:t>
            </a:r>
            <a:r>
              <a:rPr spc="490" dirty="0"/>
              <a:t>mane </a:t>
            </a:r>
            <a:r>
              <a:rPr spc="295" dirty="0"/>
              <a:t>instaliranja</a:t>
            </a:r>
            <a:r>
              <a:rPr spc="215" dirty="0"/>
              <a:t> </a:t>
            </a:r>
            <a:r>
              <a:rPr spc="375" dirty="0"/>
              <a:t>rodno </a:t>
            </a:r>
            <a:r>
              <a:rPr spc="345" dirty="0"/>
              <a:t>neutralnih</a:t>
            </a:r>
            <a:r>
              <a:rPr spc="215" dirty="0"/>
              <a:t> </a:t>
            </a:r>
            <a:r>
              <a:rPr spc="330" dirty="0"/>
              <a:t>javnih </a:t>
            </a:r>
            <a:r>
              <a:rPr spc="290" dirty="0"/>
              <a:t>toaleta?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6814" y="4120794"/>
            <a:ext cx="3907154" cy="150685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algn="ctr">
              <a:lnSpc>
                <a:spcPct val="101899"/>
              </a:lnSpc>
              <a:spcBef>
                <a:spcPts val="25"/>
              </a:spcBef>
            </a:pPr>
            <a:r>
              <a:rPr sz="3200" b="1" spc="360" dirty="0">
                <a:solidFill>
                  <a:srgbClr val="FFFFFF"/>
                </a:solidFill>
                <a:latin typeface="Calibri"/>
                <a:cs typeface="Calibri"/>
              </a:rPr>
              <a:t>Koja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85" dirty="0">
                <a:solidFill>
                  <a:srgbClr val="FFFFFF"/>
                </a:solidFill>
                <a:latin typeface="Calibri"/>
                <a:cs typeface="Calibri"/>
              </a:rPr>
              <a:t>zemlja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9" dirty="0">
                <a:solidFill>
                  <a:srgbClr val="FFFFFF"/>
                </a:solidFill>
                <a:latin typeface="Calibri"/>
                <a:cs typeface="Calibri"/>
              </a:rPr>
              <a:t>ima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najveći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00" dirty="0">
                <a:solidFill>
                  <a:srgbClr val="FFFFFF"/>
                </a:solidFill>
                <a:latin typeface="Calibri"/>
                <a:cs typeface="Calibri"/>
              </a:rPr>
              <a:t>broj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5" dirty="0">
                <a:solidFill>
                  <a:srgbClr val="FFFFFF"/>
                </a:solidFill>
                <a:latin typeface="Calibri"/>
                <a:cs typeface="Calibri"/>
              </a:rPr>
              <a:t>javnih </a:t>
            </a:r>
            <a:r>
              <a:rPr sz="3200" b="1" spc="305" dirty="0">
                <a:solidFill>
                  <a:srgbClr val="FFFFFF"/>
                </a:solidFill>
                <a:latin typeface="Calibri"/>
                <a:cs typeface="Calibri"/>
              </a:rPr>
              <a:t>toaleta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65" dirty="0">
                <a:solidFill>
                  <a:srgbClr val="FFFFFF"/>
                </a:solidFill>
                <a:latin typeface="Calibri"/>
                <a:cs typeface="Calibri"/>
              </a:rPr>
              <a:t>Evropi?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53052" y="4035450"/>
            <a:ext cx="3387725" cy="199453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1200"/>
              </a:lnSpc>
              <a:spcBef>
                <a:spcPts val="50"/>
              </a:spcBef>
            </a:pPr>
            <a:r>
              <a:rPr sz="3200" b="1" spc="360" dirty="0">
                <a:solidFill>
                  <a:srgbClr val="FFFFFF"/>
                </a:solidFill>
                <a:latin typeface="Calibri"/>
                <a:cs typeface="Calibri"/>
              </a:rPr>
              <a:t>Koja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85" dirty="0">
                <a:solidFill>
                  <a:srgbClr val="FFFFFF"/>
                </a:solidFill>
                <a:latin typeface="Calibri"/>
                <a:cs typeface="Calibri"/>
              </a:rPr>
              <a:t>zemlja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9" dirty="0">
                <a:solidFill>
                  <a:srgbClr val="FFFFFF"/>
                </a:solidFill>
                <a:latin typeface="Calibri"/>
                <a:cs typeface="Calibri"/>
              </a:rPr>
              <a:t>ima </a:t>
            </a:r>
            <a:r>
              <a:rPr sz="3200" b="1" spc="375" dirty="0">
                <a:solidFill>
                  <a:srgbClr val="FFFFFF"/>
                </a:solidFill>
                <a:latin typeface="Calibri"/>
                <a:cs typeface="Calibri"/>
              </a:rPr>
              <a:t>najmanji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80" dirty="0">
                <a:solidFill>
                  <a:srgbClr val="FFFFFF"/>
                </a:solidFill>
                <a:latin typeface="Calibri"/>
                <a:cs typeface="Calibri"/>
              </a:rPr>
              <a:t>broj </a:t>
            </a:r>
            <a:r>
              <a:rPr sz="3200" b="1" spc="340" dirty="0">
                <a:solidFill>
                  <a:srgbClr val="FFFFFF"/>
                </a:solidFill>
                <a:latin typeface="Calibri"/>
                <a:cs typeface="Calibri"/>
              </a:rPr>
              <a:t>javnih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10" dirty="0">
                <a:solidFill>
                  <a:srgbClr val="FFFFFF"/>
                </a:solidFill>
                <a:latin typeface="Calibri"/>
                <a:cs typeface="Calibri"/>
              </a:rPr>
              <a:t>toaleta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25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3200" b="1" spc="365" dirty="0">
                <a:solidFill>
                  <a:srgbClr val="FFFFFF"/>
                </a:solidFill>
                <a:latin typeface="Calibri"/>
                <a:cs typeface="Calibri"/>
              </a:rPr>
              <a:t>Evropi?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98061" y="1219098"/>
            <a:ext cx="2705100" cy="150685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algn="ctr">
              <a:lnSpc>
                <a:spcPct val="101899"/>
              </a:lnSpc>
              <a:spcBef>
                <a:spcPts val="25"/>
              </a:spcBef>
            </a:pPr>
            <a:r>
              <a:rPr sz="3200" b="1" spc="390" dirty="0">
                <a:solidFill>
                  <a:srgbClr val="FFFFFF"/>
                </a:solidFill>
                <a:latin typeface="Calibri"/>
                <a:cs typeface="Calibri"/>
              </a:rPr>
              <a:t>Šta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65" dirty="0">
                <a:solidFill>
                  <a:srgbClr val="FFFFFF"/>
                </a:solidFill>
                <a:latin typeface="Calibri"/>
                <a:cs typeface="Calibri"/>
              </a:rPr>
              <a:t>rodno </a:t>
            </a:r>
            <a:r>
              <a:rPr sz="3200" b="1" spc="320" dirty="0">
                <a:solidFill>
                  <a:srgbClr val="FFFFFF"/>
                </a:solidFill>
                <a:latin typeface="Calibri"/>
                <a:cs typeface="Calibri"/>
              </a:rPr>
              <a:t>neutralni </a:t>
            </a:r>
            <a:r>
              <a:rPr sz="3200" b="1" spc="290" dirty="0">
                <a:solidFill>
                  <a:srgbClr val="FFFFFF"/>
                </a:solidFill>
                <a:latin typeface="Calibri"/>
                <a:cs typeface="Calibri"/>
              </a:rPr>
              <a:t>toaleti?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63727" y="639978"/>
            <a:ext cx="3943350" cy="20040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indent="-635" algn="ctr">
              <a:lnSpc>
                <a:spcPct val="101899"/>
              </a:lnSpc>
              <a:spcBef>
                <a:spcPts val="25"/>
              </a:spcBef>
            </a:pPr>
            <a:r>
              <a:rPr spc="360" dirty="0"/>
              <a:t>Koja</a:t>
            </a:r>
            <a:r>
              <a:rPr spc="185" dirty="0"/>
              <a:t> </a:t>
            </a:r>
            <a:r>
              <a:rPr spc="280" dirty="0"/>
              <a:t>je</a:t>
            </a:r>
            <a:r>
              <a:rPr spc="190" dirty="0"/>
              <a:t> </a:t>
            </a:r>
            <a:r>
              <a:rPr spc="305" dirty="0"/>
              <a:t>razlika </a:t>
            </a:r>
            <a:r>
              <a:rPr spc="440" dirty="0"/>
              <a:t>između</a:t>
            </a:r>
            <a:r>
              <a:rPr spc="180" dirty="0"/>
              <a:t> </a:t>
            </a:r>
            <a:r>
              <a:rPr spc="400" dirty="0"/>
              <a:t>uniseks </a:t>
            </a:r>
            <a:r>
              <a:rPr spc="305" dirty="0"/>
              <a:t>toaleta</a:t>
            </a:r>
            <a:r>
              <a:rPr spc="200" dirty="0"/>
              <a:t> </a:t>
            </a:r>
            <a:r>
              <a:rPr spc="170" dirty="0"/>
              <a:t>i</a:t>
            </a:r>
            <a:r>
              <a:rPr spc="200" dirty="0"/>
              <a:t> </a:t>
            </a:r>
            <a:r>
              <a:rPr spc="305" dirty="0"/>
              <a:t>toaleta</a:t>
            </a:r>
            <a:r>
              <a:rPr spc="204" dirty="0"/>
              <a:t> </a:t>
            </a:r>
            <a:r>
              <a:rPr spc="400" dirty="0"/>
              <a:t>za </a:t>
            </a:r>
            <a:r>
              <a:rPr spc="375" dirty="0"/>
              <a:t>sve</a:t>
            </a:r>
            <a:r>
              <a:rPr spc="185" dirty="0"/>
              <a:t> </a:t>
            </a:r>
            <a:r>
              <a:rPr spc="325" dirty="0"/>
              <a:t>rodove?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58211" y="4544466"/>
            <a:ext cx="3385185" cy="10102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861694" marR="5080" indent="-849630">
              <a:lnSpc>
                <a:spcPct val="101899"/>
              </a:lnSpc>
              <a:spcBef>
                <a:spcPts val="25"/>
              </a:spcBef>
            </a:pPr>
            <a:r>
              <a:rPr sz="3200" b="1" spc="390" dirty="0">
                <a:solidFill>
                  <a:srgbClr val="FFFFFF"/>
                </a:solidFill>
                <a:latin typeface="Calibri"/>
                <a:cs typeface="Calibri"/>
              </a:rPr>
              <a:t>Šta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75" dirty="0">
                <a:solidFill>
                  <a:srgbClr val="FFFFFF"/>
                </a:solidFill>
                <a:latin typeface="Calibri"/>
                <a:cs typeface="Calibri"/>
              </a:rPr>
              <a:t>toaleti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0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3200" b="1" spc="254" dirty="0">
                <a:solidFill>
                  <a:srgbClr val="FFFFFF"/>
                </a:solidFill>
                <a:latin typeface="Calibri"/>
                <a:cs typeface="Calibri"/>
              </a:rPr>
              <a:t>isti</a:t>
            </a:r>
            <a:r>
              <a:rPr sz="32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25" dirty="0">
                <a:solidFill>
                  <a:srgbClr val="FFFFFF"/>
                </a:solidFill>
                <a:latin typeface="Calibri"/>
                <a:cs typeface="Calibri"/>
              </a:rPr>
              <a:t>pol?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40017" y="3840378"/>
            <a:ext cx="4461510" cy="245173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algn="ctr">
              <a:lnSpc>
                <a:spcPts val="3820"/>
              </a:lnSpc>
              <a:spcBef>
                <a:spcPts val="200"/>
              </a:spcBef>
            </a:pPr>
            <a:r>
              <a:rPr sz="3200" b="1" spc="325" dirty="0">
                <a:solidFill>
                  <a:srgbClr val="FFFFFF"/>
                </a:solidFill>
                <a:latin typeface="Calibri"/>
                <a:cs typeface="Calibri"/>
              </a:rPr>
              <a:t>Koliki</a:t>
            </a:r>
            <a:r>
              <a:rPr sz="3200" b="1" spc="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80" dirty="0">
                <a:solidFill>
                  <a:srgbClr val="FFFFFF"/>
                </a:solidFill>
                <a:latin typeface="Calibri"/>
                <a:cs typeface="Calibri"/>
              </a:rPr>
              <a:t>procenat evropskih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95" dirty="0">
                <a:solidFill>
                  <a:srgbClr val="FFFFFF"/>
                </a:solidFill>
                <a:latin typeface="Calibri"/>
                <a:cs typeface="Calibri"/>
              </a:rPr>
              <a:t>gradova</a:t>
            </a:r>
            <a:r>
              <a:rPr sz="3200" b="1" spc="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254" dirty="0">
                <a:solidFill>
                  <a:srgbClr val="FFFFFF"/>
                </a:solidFill>
                <a:latin typeface="Calibri"/>
                <a:cs typeface="Calibri"/>
              </a:rPr>
              <a:t>je </a:t>
            </a:r>
            <a:r>
              <a:rPr sz="3200" b="1" spc="370" dirty="0">
                <a:solidFill>
                  <a:srgbClr val="FFFFFF"/>
                </a:solidFill>
                <a:latin typeface="Calibri"/>
                <a:cs typeface="Calibri"/>
              </a:rPr>
              <a:t>implementirao </a:t>
            </a:r>
            <a:r>
              <a:rPr sz="3200" b="1" spc="409" dirty="0">
                <a:solidFill>
                  <a:srgbClr val="FFFFFF"/>
                </a:solidFill>
                <a:latin typeface="Calibri"/>
                <a:cs typeface="Calibri"/>
              </a:rPr>
              <a:t>nadzorne</a:t>
            </a:r>
            <a:r>
              <a:rPr sz="32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kamere</a:t>
            </a:r>
            <a:r>
              <a:rPr sz="3200" b="1" spc="2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25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3200" b="1" spc="375" dirty="0">
                <a:solidFill>
                  <a:srgbClr val="FFFFFF"/>
                </a:solidFill>
                <a:latin typeface="Calibri"/>
                <a:cs typeface="Calibri"/>
              </a:rPr>
              <a:t>javnim</a:t>
            </a:r>
            <a:r>
              <a:rPr sz="3200" b="1" spc="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35" dirty="0">
                <a:solidFill>
                  <a:srgbClr val="FFFFFF"/>
                </a:solidFill>
                <a:latin typeface="Calibri"/>
                <a:cs typeface="Calibri"/>
              </a:rPr>
              <a:t>prostorima?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195" y="481431"/>
            <a:ext cx="3794125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635" algn="ctr">
              <a:lnSpc>
                <a:spcPct val="101400"/>
              </a:lnSpc>
              <a:spcBef>
                <a:spcPts val="50"/>
              </a:spcBef>
            </a:pPr>
            <a:r>
              <a:rPr sz="2800" spc="265" dirty="0"/>
              <a:t>Koji</a:t>
            </a:r>
            <a:r>
              <a:rPr sz="2800" spc="165" dirty="0"/>
              <a:t> </a:t>
            </a:r>
            <a:r>
              <a:rPr sz="2800" spc="390" dirty="0"/>
              <a:t>su</a:t>
            </a:r>
            <a:r>
              <a:rPr sz="2800" spc="170" dirty="0"/>
              <a:t> </a:t>
            </a:r>
            <a:r>
              <a:rPr sz="2800" spc="325" dirty="0"/>
              <a:t>glavni</a:t>
            </a:r>
            <a:r>
              <a:rPr sz="2800" spc="170" dirty="0"/>
              <a:t> </a:t>
            </a:r>
            <a:r>
              <a:rPr sz="2800" spc="250" dirty="0"/>
              <a:t>razlozi </a:t>
            </a:r>
            <a:r>
              <a:rPr sz="2800" spc="310" dirty="0"/>
              <a:t>koje</a:t>
            </a:r>
            <a:r>
              <a:rPr sz="2800" spc="170" dirty="0"/>
              <a:t> </a:t>
            </a:r>
            <a:r>
              <a:rPr sz="2800" spc="320" dirty="0"/>
              <a:t>gradovi</a:t>
            </a:r>
            <a:r>
              <a:rPr sz="2800" spc="165" dirty="0"/>
              <a:t> </a:t>
            </a:r>
            <a:r>
              <a:rPr sz="2800" spc="345" dirty="0"/>
              <a:t>navode </a:t>
            </a:r>
            <a:r>
              <a:rPr sz="2800" spc="360" dirty="0"/>
              <a:t>za</a:t>
            </a:r>
            <a:r>
              <a:rPr sz="2800" spc="160" dirty="0"/>
              <a:t> </a:t>
            </a:r>
            <a:r>
              <a:rPr sz="2800" spc="340" dirty="0"/>
              <a:t>implementaciju nadzornih</a:t>
            </a:r>
            <a:r>
              <a:rPr sz="2800" spc="160" dirty="0"/>
              <a:t> </a:t>
            </a:r>
            <a:r>
              <a:rPr sz="2800" spc="370" dirty="0"/>
              <a:t>kamera</a:t>
            </a:r>
            <a:r>
              <a:rPr sz="2800" spc="165" dirty="0"/>
              <a:t> </a:t>
            </a:r>
            <a:r>
              <a:rPr sz="2800" spc="370" dirty="0"/>
              <a:t>u </a:t>
            </a:r>
            <a:r>
              <a:rPr sz="2800" spc="330" dirty="0"/>
              <a:t>javnim</a:t>
            </a:r>
            <a:r>
              <a:rPr sz="2800" spc="170" dirty="0"/>
              <a:t> </a:t>
            </a:r>
            <a:r>
              <a:rPr sz="2800" spc="290" dirty="0"/>
              <a:t>prostorima?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200084" y="649071"/>
            <a:ext cx="3895090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indent="1270" algn="ctr">
              <a:lnSpc>
                <a:spcPct val="101400"/>
              </a:lnSpc>
              <a:spcBef>
                <a:spcPts val="50"/>
              </a:spcBef>
            </a:pP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prosečni </a:t>
            </a:r>
            <a:r>
              <a:rPr sz="2800" b="1" spc="285" dirty="0">
                <a:solidFill>
                  <a:srgbClr val="FFFFFF"/>
                </a:solidFill>
                <a:latin typeface="Calibri"/>
                <a:cs typeface="Calibri"/>
              </a:rPr>
              <a:t>troškovi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54" dirty="0">
                <a:solidFill>
                  <a:srgbClr val="FFFFFF"/>
                </a:solidFill>
                <a:latin typeface="Calibri"/>
                <a:cs typeface="Calibri"/>
              </a:rPr>
              <a:t>instaliranja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05" dirty="0">
                <a:solidFill>
                  <a:srgbClr val="FFFFFF"/>
                </a:solidFill>
                <a:latin typeface="Calibri"/>
                <a:cs typeface="Calibri"/>
              </a:rPr>
              <a:t>održavanja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nadzornih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kamera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javnim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prostorima?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4196" y="4096410"/>
            <a:ext cx="4227195" cy="20040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065" marR="5080" indent="635" algn="ctr">
              <a:lnSpc>
                <a:spcPct val="101899"/>
              </a:lnSpc>
              <a:spcBef>
                <a:spcPts val="25"/>
              </a:spcBef>
            </a:pPr>
            <a:r>
              <a:rPr sz="3200" b="1" spc="450" dirty="0">
                <a:solidFill>
                  <a:srgbClr val="FFFFFF"/>
                </a:solidFill>
                <a:latin typeface="Calibri"/>
                <a:cs typeface="Calibri"/>
              </a:rPr>
              <a:t>Kako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05" dirty="0">
                <a:solidFill>
                  <a:srgbClr val="FFFFFF"/>
                </a:solidFill>
                <a:latin typeface="Calibri"/>
                <a:cs typeface="Calibri"/>
              </a:rPr>
              <a:t>nadzorne </a:t>
            </a:r>
            <a:r>
              <a:rPr sz="3200" b="1" spc="445" dirty="0">
                <a:solidFill>
                  <a:srgbClr val="FFFFFF"/>
                </a:solidFill>
                <a:latin typeface="Calibri"/>
                <a:cs typeface="Calibri"/>
              </a:rPr>
              <a:t>kamere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32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70" dirty="0">
                <a:solidFill>
                  <a:srgbClr val="FFFFFF"/>
                </a:solidFill>
                <a:latin typeface="Calibri"/>
                <a:cs typeface="Calibri"/>
              </a:rPr>
              <a:t>javnim </a:t>
            </a:r>
            <a:r>
              <a:rPr sz="3200" b="1" spc="355" dirty="0">
                <a:solidFill>
                  <a:srgbClr val="FFFFFF"/>
                </a:solidFill>
                <a:latin typeface="Calibri"/>
                <a:cs typeface="Calibri"/>
              </a:rPr>
              <a:t>prostorima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85" dirty="0">
                <a:solidFill>
                  <a:srgbClr val="FFFFFF"/>
                </a:solidFill>
                <a:latin typeface="Calibri"/>
                <a:cs typeface="Calibri"/>
              </a:rPr>
              <a:t>utiču</a:t>
            </a:r>
            <a:r>
              <a:rPr sz="32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415" dirty="0">
                <a:solidFill>
                  <a:srgbClr val="FFFFFF"/>
                </a:solidFill>
                <a:latin typeface="Calibri"/>
                <a:cs typeface="Calibri"/>
              </a:rPr>
              <a:t>na </a:t>
            </a:r>
            <a:r>
              <a:rPr sz="3200" b="1" spc="375" dirty="0">
                <a:solidFill>
                  <a:srgbClr val="FFFFFF"/>
                </a:solidFill>
                <a:latin typeface="Calibri"/>
                <a:cs typeface="Calibri"/>
              </a:rPr>
              <a:t>stope</a:t>
            </a:r>
            <a:r>
              <a:rPr sz="32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340" dirty="0">
                <a:solidFill>
                  <a:srgbClr val="FFFFFF"/>
                </a:solidFill>
                <a:latin typeface="Calibri"/>
                <a:cs typeface="Calibri"/>
              </a:rPr>
              <a:t>kriminala?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82174" y="3706215"/>
            <a:ext cx="3803650" cy="26009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algn="ctr">
              <a:lnSpc>
                <a:spcPct val="100699"/>
              </a:lnSpc>
              <a:spcBef>
                <a:spcPts val="75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potencijalne </a:t>
            </a:r>
            <a:r>
              <a:rPr sz="2800" b="1" spc="345" dirty="0">
                <a:solidFill>
                  <a:srgbClr val="FFFFFF"/>
                </a:solidFill>
                <a:latin typeface="Calibri"/>
                <a:cs typeface="Calibri"/>
              </a:rPr>
              <a:t>brige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75" dirty="0">
                <a:solidFill>
                  <a:srgbClr val="FFFFFF"/>
                </a:solidFill>
                <a:latin typeface="Calibri"/>
                <a:cs typeface="Calibri"/>
              </a:rPr>
              <a:t>privatnosti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povezane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sa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korišćenjem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nadzornih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kamera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javnim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prostorima?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5398" y="636879"/>
            <a:ext cx="4265930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1400"/>
              </a:lnSpc>
              <a:spcBef>
                <a:spcPts val="50"/>
              </a:spcBef>
            </a:pPr>
            <a:r>
              <a:rPr sz="2800" spc="285" dirty="0"/>
              <a:t>Koliki</a:t>
            </a:r>
            <a:r>
              <a:rPr sz="2800" spc="165" dirty="0"/>
              <a:t> </a:t>
            </a:r>
            <a:r>
              <a:rPr sz="2800" spc="335" dirty="0"/>
              <a:t>procenat</a:t>
            </a:r>
            <a:r>
              <a:rPr sz="2800" spc="175" dirty="0"/>
              <a:t> </a:t>
            </a:r>
            <a:r>
              <a:rPr sz="2800" spc="305" dirty="0"/>
              <a:t>zločina </a:t>
            </a:r>
            <a:r>
              <a:rPr sz="2800" spc="420" dirty="0"/>
              <a:t>u</a:t>
            </a:r>
            <a:r>
              <a:rPr sz="2800" spc="160" dirty="0"/>
              <a:t> </a:t>
            </a:r>
            <a:r>
              <a:rPr sz="2800" spc="365" dirty="0"/>
              <a:t>urbanim</a:t>
            </a:r>
            <a:r>
              <a:rPr sz="2800" spc="165" dirty="0"/>
              <a:t> </a:t>
            </a:r>
            <a:r>
              <a:rPr sz="2800" spc="340" dirty="0"/>
              <a:t>područjima </a:t>
            </a:r>
            <a:r>
              <a:rPr sz="2800" spc="240" dirty="0"/>
              <a:t>je</a:t>
            </a:r>
            <a:r>
              <a:rPr sz="2800" spc="160" dirty="0"/>
              <a:t> </a:t>
            </a:r>
            <a:r>
              <a:rPr sz="2800" spc="380" dirty="0"/>
              <a:t>uhvaćen</a:t>
            </a:r>
            <a:r>
              <a:rPr sz="2800" spc="155" dirty="0"/>
              <a:t> </a:t>
            </a:r>
            <a:r>
              <a:rPr sz="2800" spc="355" dirty="0"/>
              <a:t>nadzornim </a:t>
            </a:r>
            <a:r>
              <a:rPr sz="2800" spc="400" dirty="0"/>
              <a:t>kamerama</a:t>
            </a:r>
            <a:r>
              <a:rPr sz="2800" spc="155" dirty="0"/>
              <a:t> </a:t>
            </a:r>
            <a:r>
              <a:rPr sz="2800" spc="420" dirty="0"/>
              <a:t>u</a:t>
            </a:r>
            <a:r>
              <a:rPr sz="2800" spc="160" dirty="0"/>
              <a:t> </a:t>
            </a:r>
            <a:r>
              <a:rPr sz="2800" spc="325" dirty="0"/>
              <a:t>realnom </a:t>
            </a:r>
            <a:r>
              <a:rPr sz="2800" spc="380" dirty="0"/>
              <a:t>vremenu?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949596" y="504266"/>
            <a:ext cx="4047490" cy="238760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065" marR="5080" algn="ctr">
              <a:lnSpc>
                <a:spcPts val="3100"/>
              </a:lnSpc>
              <a:spcBef>
                <a:spcPts val="200"/>
              </a:spcBef>
            </a:pPr>
            <a:r>
              <a:rPr sz="2600" b="1" spc="24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6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5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6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25" dirty="0">
                <a:solidFill>
                  <a:srgbClr val="FFFFFF"/>
                </a:solidFill>
                <a:latin typeface="Calibri"/>
                <a:cs typeface="Calibri"/>
              </a:rPr>
              <a:t>zakonski</a:t>
            </a:r>
            <a:r>
              <a:rPr sz="2600" b="1" spc="6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260" dirty="0">
                <a:solidFill>
                  <a:srgbClr val="FFFFFF"/>
                </a:solidFill>
                <a:latin typeface="Calibri"/>
                <a:cs typeface="Calibri"/>
              </a:rPr>
              <a:t>propisi</a:t>
            </a:r>
            <a:r>
              <a:rPr sz="26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240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6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290" dirty="0">
                <a:solidFill>
                  <a:srgbClr val="FFFFFF"/>
                </a:solidFill>
                <a:latin typeface="Calibri"/>
                <a:cs typeface="Calibri"/>
              </a:rPr>
              <a:t>regulišu </a:t>
            </a:r>
            <a:r>
              <a:rPr sz="2600" b="1" spc="315" dirty="0">
                <a:solidFill>
                  <a:srgbClr val="FFFFFF"/>
                </a:solidFill>
                <a:latin typeface="Calibri"/>
                <a:cs typeface="Calibri"/>
              </a:rPr>
              <a:t>upotrebu</a:t>
            </a:r>
            <a:r>
              <a:rPr sz="26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05" dirty="0">
                <a:solidFill>
                  <a:srgbClr val="FFFFFF"/>
                </a:solidFill>
                <a:latin typeface="Calibri"/>
                <a:cs typeface="Calibri"/>
              </a:rPr>
              <a:t>nadzornih </a:t>
            </a:r>
            <a:r>
              <a:rPr sz="2600" b="1" spc="340" dirty="0">
                <a:solidFill>
                  <a:srgbClr val="FFFFFF"/>
                </a:solidFill>
                <a:latin typeface="Calibri"/>
                <a:cs typeface="Calibri"/>
              </a:rPr>
              <a:t>kamera</a:t>
            </a:r>
            <a:r>
              <a:rPr sz="26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6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295" dirty="0">
                <a:solidFill>
                  <a:srgbClr val="FFFFFF"/>
                </a:solidFill>
                <a:latin typeface="Calibri"/>
                <a:cs typeface="Calibri"/>
              </a:rPr>
              <a:t>javnim </a:t>
            </a:r>
            <a:r>
              <a:rPr sz="2600" b="1" spc="285" dirty="0">
                <a:solidFill>
                  <a:srgbClr val="FFFFFF"/>
                </a:solidFill>
                <a:latin typeface="Calibri"/>
                <a:cs typeface="Calibri"/>
              </a:rPr>
              <a:t>prostorima</a:t>
            </a:r>
            <a:r>
              <a:rPr sz="26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7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6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300" dirty="0">
                <a:solidFill>
                  <a:srgbClr val="FFFFFF"/>
                </a:solidFill>
                <a:latin typeface="Calibri"/>
                <a:cs typeface="Calibri"/>
              </a:rPr>
              <a:t>Evropskoj </a:t>
            </a:r>
            <a:r>
              <a:rPr sz="2600" b="1" spc="245" dirty="0">
                <a:solidFill>
                  <a:srgbClr val="FFFFFF"/>
                </a:solidFill>
                <a:latin typeface="Calibri"/>
                <a:cs typeface="Calibri"/>
              </a:rPr>
              <a:t>uniji?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9202" y="3997642"/>
            <a:ext cx="411543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3000" b="1" spc="420" dirty="0">
                <a:solidFill>
                  <a:srgbClr val="FFFFFF"/>
                </a:solidFill>
                <a:latin typeface="Calibri"/>
                <a:cs typeface="Calibri"/>
              </a:rPr>
              <a:t>Kako</a:t>
            </a:r>
            <a:r>
              <a:rPr sz="30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340" dirty="0">
                <a:solidFill>
                  <a:srgbClr val="FFFFFF"/>
                </a:solidFill>
                <a:latin typeface="Calibri"/>
                <a:cs typeface="Calibri"/>
              </a:rPr>
              <a:t>građani </a:t>
            </a:r>
            <a:r>
              <a:rPr sz="3000" b="1" spc="300" dirty="0">
                <a:solidFill>
                  <a:srgbClr val="FFFFFF"/>
                </a:solidFill>
                <a:latin typeface="Calibri"/>
                <a:cs typeface="Calibri"/>
              </a:rPr>
              <a:t>percipiraju</a:t>
            </a:r>
            <a:r>
              <a:rPr sz="30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305" dirty="0">
                <a:solidFill>
                  <a:srgbClr val="FFFFFF"/>
                </a:solidFill>
                <a:latin typeface="Calibri"/>
                <a:cs typeface="Calibri"/>
              </a:rPr>
              <a:t>prisustvo </a:t>
            </a:r>
            <a:r>
              <a:rPr sz="3000" b="1" spc="365" dirty="0">
                <a:solidFill>
                  <a:srgbClr val="FFFFFF"/>
                </a:solidFill>
                <a:latin typeface="Calibri"/>
                <a:cs typeface="Calibri"/>
              </a:rPr>
              <a:t>nadzornih</a:t>
            </a:r>
            <a:r>
              <a:rPr sz="30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400" dirty="0">
                <a:solidFill>
                  <a:srgbClr val="FFFFFF"/>
                </a:solidFill>
                <a:latin typeface="Calibri"/>
                <a:cs typeface="Calibri"/>
              </a:rPr>
              <a:t>kamera</a:t>
            </a:r>
            <a:r>
              <a:rPr sz="30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385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3000" b="1" spc="355" dirty="0">
                <a:solidFill>
                  <a:srgbClr val="FFFFFF"/>
                </a:solidFill>
                <a:latin typeface="Calibri"/>
                <a:cs typeface="Calibri"/>
              </a:rPr>
              <a:t>javnim</a:t>
            </a:r>
            <a:r>
              <a:rPr sz="30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b="1" spc="315" dirty="0">
                <a:solidFill>
                  <a:srgbClr val="FFFFFF"/>
                </a:solidFill>
                <a:latin typeface="Calibri"/>
                <a:cs typeface="Calibri"/>
              </a:rPr>
              <a:t>prostorima?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65177" y="3809847"/>
            <a:ext cx="4241800" cy="254000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 indent="-635" algn="ctr">
              <a:lnSpc>
                <a:spcPts val="3290"/>
              </a:lnSpc>
              <a:spcBef>
                <a:spcPts val="260"/>
              </a:spcBef>
            </a:pP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neki </a:t>
            </a:r>
            <a:r>
              <a:rPr sz="2800" b="1" spc="280" dirty="0">
                <a:solidFill>
                  <a:srgbClr val="FFFFFF"/>
                </a:solidFill>
                <a:latin typeface="Calibri"/>
                <a:cs typeface="Calibri"/>
              </a:rPr>
              <a:t>alternativni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pristupi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unapređenje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javne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bezbednosti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42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javnim </a:t>
            </a:r>
            <a:r>
              <a:rPr sz="2800" b="1" spc="310" dirty="0">
                <a:solidFill>
                  <a:srgbClr val="FFFFFF"/>
                </a:solidFill>
                <a:latin typeface="Calibri"/>
                <a:cs typeface="Calibri"/>
              </a:rPr>
              <a:t>prostorima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osim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nadzornih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kamera?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indent="635" algn="ctr">
              <a:lnSpc>
                <a:spcPct val="100699"/>
              </a:lnSpc>
              <a:spcBef>
                <a:spcPts val="75"/>
              </a:spcBef>
            </a:pPr>
            <a:r>
              <a:rPr sz="2800" spc="300" dirty="0"/>
              <a:t>Koliko</a:t>
            </a:r>
            <a:r>
              <a:rPr sz="2800" spc="180" dirty="0"/>
              <a:t> </a:t>
            </a:r>
            <a:r>
              <a:rPr sz="2800" spc="330" dirty="0"/>
              <a:t>nadzornih </a:t>
            </a:r>
            <a:r>
              <a:rPr sz="2800" spc="370" dirty="0"/>
              <a:t>kamera</a:t>
            </a:r>
            <a:r>
              <a:rPr sz="2800" spc="160" dirty="0"/>
              <a:t> </a:t>
            </a:r>
            <a:r>
              <a:rPr sz="2800" spc="355" dirty="0"/>
              <a:t>se</a:t>
            </a:r>
            <a:r>
              <a:rPr sz="2800" spc="160" dirty="0"/>
              <a:t> </a:t>
            </a:r>
            <a:r>
              <a:rPr sz="2800" spc="305" dirty="0"/>
              <a:t>procenjuje </a:t>
            </a:r>
            <a:r>
              <a:rPr sz="2800" spc="375" dirty="0"/>
              <a:t>da</a:t>
            </a:r>
            <a:r>
              <a:rPr sz="2800" spc="155" dirty="0"/>
              <a:t> </a:t>
            </a:r>
            <a:r>
              <a:rPr sz="2800" spc="400" dirty="0"/>
              <a:t>će</a:t>
            </a:r>
            <a:r>
              <a:rPr sz="2800" spc="165" dirty="0"/>
              <a:t> </a:t>
            </a:r>
            <a:r>
              <a:rPr sz="2800" spc="235" dirty="0"/>
              <a:t>biti</a:t>
            </a:r>
            <a:r>
              <a:rPr sz="2800" spc="160" dirty="0"/>
              <a:t> </a:t>
            </a:r>
            <a:r>
              <a:rPr sz="2800" spc="254" dirty="0"/>
              <a:t>instalirano </a:t>
            </a:r>
            <a:r>
              <a:rPr sz="2800" spc="335" dirty="0"/>
              <a:t>širom</a:t>
            </a:r>
            <a:r>
              <a:rPr sz="2800" spc="160" dirty="0"/>
              <a:t> </a:t>
            </a:r>
            <a:r>
              <a:rPr sz="2800" spc="310" dirty="0"/>
              <a:t>sveta</a:t>
            </a:r>
            <a:r>
              <a:rPr sz="2800" spc="165" dirty="0"/>
              <a:t> </a:t>
            </a:r>
            <a:r>
              <a:rPr sz="2800" spc="380" dirty="0"/>
              <a:t>do</a:t>
            </a:r>
            <a:r>
              <a:rPr sz="2800" spc="165" dirty="0"/>
              <a:t> </a:t>
            </a:r>
            <a:r>
              <a:rPr sz="2800" spc="204" dirty="0"/>
              <a:t>2025. </a:t>
            </a:r>
            <a:r>
              <a:rPr sz="2800" spc="350" dirty="0"/>
              <a:t>godine?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918817" y="508863"/>
            <a:ext cx="4091304" cy="21717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0699"/>
              </a:lnSpc>
              <a:spcBef>
                <a:spcPts val="75"/>
              </a:spcBef>
            </a:pPr>
            <a:r>
              <a:rPr sz="2800" b="1" spc="310" dirty="0">
                <a:solidFill>
                  <a:srgbClr val="FFFFFF"/>
                </a:solidFill>
                <a:latin typeface="Calibri"/>
                <a:cs typeface="Calibri"/>
              </a:rPr>
              <a:t>Koja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90" dirty="0">
                <a:solidFill>
                  <a:srgbClr val="FFFFFF"/>
                </a:solidFill>
                <a:latin typeface="Calibri"/>
                <a:cs typeface="Calibri"/>
              </a:rPr>
              <a:t>tri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ključna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elementa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0" dirty="0">
                <a:solidFill>
                  <a:srgbClr val="FFFFFF"/>
                </a:solidFill>
                <a:latin typeface="Calibri"/>
                <a:cs typeface="Calibri"/>
              </a:rPr>
              <a:t>(za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0" dirty="0">
                <a:solidFill>
                  <a:srgbClr val="FFFFFF"/>
                </a:solidFill>
                <a:latin typeface="Calibri"/>
                <a:cs typeface="Calibri"/>
              </a:rPr>
              <a:t>žene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devojke)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5" dirty="0">
                <a:solidFill>
                  <a:srgbClr val="FFFFFF"/>
                </a:solidFill>
                <a:latin typeface="Calibri"/>
                <a:cs typeface="Calibri"/>
              </a:rPr>
              <a:t>bezbedno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korišćenje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parkova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0" dirty="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sz="2800" b="1" spc="310" dirty="0">
                <a:solidFill>
                  <a:srgbClr val="FFFFFF"/>
                </a:solidFill>
                <a:latin typeface="Calibri"/>
                <a:cs typeface="Calibri"/>
              </a:rPr>
              <a:t>naselju?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5315" y="3913479"/>
            <a:ext cx="4589780" cy="17049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 indent="1270" algn="ctr">
              <a:lnSpc>
                <a:spcPts val="3290"/>
              </a:lnSpc>
              <a:spcBef>
                <a:spcPts val="265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glavne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5" dirty="0">
                <a:solidFill>
                  <a:srgbClr val="FFFFFF"/>
                </a:solidFill>
                <a:latin typeface="Calibri"/>
                <a:cs typeface="Calibri"/>
              </a:rPr>
              <a:t>pretnje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inkluzivnije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05" dirty="0">
                <a:solidFill>
                  <a:srgbClr val="FFFFFF"/>
                </a:solidFill>
                <a:latin typeface="Calibri"/>
                <a:cs typeface="Calibri"/>
              </a:rPr>
              <a:t>pristupačnije</a:t>
            </a:r>
            <a:r>
              <a:rPr sz="28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parkove</a:t>
            </a:r>
            <a:r>
              <a:rPr sz="2800" b="1" spc="1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2800" b="1" spc="375" dirty="0">
                <a:solidFill>
                  <a:srgbClr val="FFFFFF"/>
                </a:solidFill>
                <a:latin typeface="Calibri"/>
                <a:cs typeface="Calibri"/>
              </a:rPr>
              <a:t>žene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5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devojke?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15239" y="3820388"/>
            <a:ext cx="4620260" cy="2303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1180">
              <a:lnSpc>
                <a:spcPct val="100000"/>
              </a:lnSpc>
              <a:spcBef>
                <a:spcPts val="100"/>
              </a:spcBef>
            </a:pPr>
            <a:r>
              <a:rPr sz="1800" b="1" spc="200" dirty="0">
                <a:solidFill>
                  <a:srgbClr val="FFFFFF"/>
                </a:solidFill>
                <a:latin typeface="Calibri"/>
                <a:cs typeface="Calibri"/>
              </a:rPr>
              <a:t>Koja</a:t>
            </a:r>
            <a:r>
              <a:rPr sz="1800" b="1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245" dirty="0">
                <a:solidFill>
                  <a:srgbClr val="FFFFFF"/>
                </a:solidFill>
                <a:latin typeface="Calibri"/>
                <a:cs typeface="Calibri"/>
              </a:rPr>
              <a:t>od</a:t>
            </a:r>
            <a:r>
              <a:rPr sz="18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200" dirty="0">
                <a:solidFill>
                  <a:srgbClr val="FFFFFF"/>
                </a:solidFill>
                <a:latin typeface="Calibri"/>
                <a:cs typeface="Calibri"/>
              </a:rPr>
              <a:t>ove</a:t>
            </a:r>
            <a:r>
              <a:rPr sz="18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229" dirty="0">
                <a:solidFill>
                  <a:srgbClr val="FFFFFF"/>
                </a:solidFill>
                <a:latin typeface="Calibri"/>
                <a:cs typeface="Calibri"/>
              </a:rPr>
              <a:t>dve</a:t>
            </a:r>
            <a:r>
              <a:rPr sz="18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175" dirty="0">
                <a:solidFill>
                  <a:srgbClr val="FFFFFF"/>
                </a:solidFill>
                <a:latin typeface="Calibri"/>
                <a:cs typeface="Calibri"/>
              </a:rPr>
              <a:t>izjave</a:t>
            </a:r>
            <a:r>
              <a:rPr sz="18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155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18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b="1" spc="210" dirty="0">
                <a:solidFill>
                  <a:srgbClr val="FFFFFF"/>
                </a:solidFill>
                <a:latin typeface="Calibri"/>
                <a:cs typeface="Calibri"/>
              </a:rPr>
              <a:t>tačna?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70"/>
              </a:spcBef>
            </a:pPr>
            <a:endParaRPr sz="1800">
              <a:latin typeface="Calibri"/>
              <a:cs typeface="Calibri"/>
            </a:endParaRPr>
          </a:p>
          <a:p>
            <a:pPr marL="93980" marR="5080" indent="342900">
              <a:lnSpc>
                <a:spcPct val="100000"/>
              </a:lnSpc>
              <a:buAutoNum type="alphaLcParenR"/>
              <a:tabLst>
                <a:tab pos="436880" algn="l"/>
              </a:tabLst>
            </a:pPr>
            <a:r>
              <a:rPr sz="1600" b="1" spc="229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lokalnom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kontekstu</a:t>
            </a:r>
            <a:r>
              <a:rPr sz="1600" b="1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0" dirty="0">
                <a:solidFill>
                  <a:srgbClr val="FFFFFF"/>
                </a:solidFill>
                <a:latin typeface="Calibri"/>
                <a:cs typeface="Calibri"/>
              </a:rPr>
              <a:t>Beograda,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40" dirty="0">
                <a:solidFill>
                  <a:srgbClr val="FFFFFF"/>
                </a:solidFill>
                <a:latin typeface="Calibri"/>
                <a:cs typeface="Calibri"/>
              </a:rPr>
              <a:t>javni </a:t>
            </a:r>
            <a:r>
              <a:rPr sz="1600" b="1" spc="145" dirty="0">
                <a:solidFill>
                  <a:srgbClr val="FFFFFF"/>
                </a:solidFill>
                <a:latin typeface="Calibri"/>
                <a:cs typeface="Calibri"/>
              </a:rPr>
              <a:t>prostori</a:t>
            </a:r>
            <a:r>
              <a:rPr sz="1600" b="1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1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1600" b="1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60" dirty="0">
                <a:solidFill>
                  <a:srgbClr val="FFFFFF"/>
                </a:solidFill>
                <a:latin typeface="Calibri"/>
                <a:cs typeface="Calibri"/>
              </a:rPr>
              <a:t>napravljeni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1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1600" b="1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70" dirty="0">
                <a:solidFill>
                  <a:srgbClr val="FFFFFF"/>
                </a:solidFill>
                <a:latin typeface="Calibri"/>
                <a:cs typeface="Calibri"/>
              </a:rPr>
              <a:t>automobile,</a:t>
            </a:r>
            <a:r>
              <a:rPr sz="1600" b="1" spc="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ne </a:t>
            </a:r>
            <a:r>
              <a:rPr sz="1600" b="1" spc="21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25" dirty="0">
                <a:solidFill>
                  <a:srgbClr val="FFFFFF"/>
                </a:solidFill>
                <a:latin typeface="Calibri"/>
                <a:cs typeface="Calibri"/>
              </a:rPr>
              <a:t>ljude.</a:t>
            </a:r>
            <a:endParaRPr sz="1600">
              <a:latin typeface="Calibri"/>
              <a:cs typeface="Calibri"/>
            </a:endParaRPr>
          </a:p>
          <a:p>
            <a:pPr marL="12700" marR="198120" indent="356870" algn="just">
              <a:lnSpc>
                <a:spcPts val="1900"/>
              </a:lnSpc>
              <a:spcBef>
                <a:spcPts val="120"/>
              </a:spcBef>
              <a:buAutoNum type="alphaLcParenR"/>
              <a:tabLst>
                <a:tab pos="369570" algn="l"/>
              </a:tabLst>
            </a:pPr>
            <a:r>
              <a:rPr sz="1600" b="1" spc="229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lokalnom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kontekstu</a:t>
            </a:r>
            <a:r>
              <a:rPr sz="1600" b="1" spc="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0" dirty="0">
                <a:solidFill>
                  <a:srgbClr val="FFFFFF"/>
                </a:solidFill>
                <a:latin typeface="Calibri"/>
                <a:cs typeface="Calibri"/>
              </a:rPr>
              <a:t>Beograda,</a:t>
            </a:r>
            <a:r>
              <a:rPr sz="1600" b="1" spc="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5" dirty="0">
                <a:solidFill>
                  <a:srgbClr val="FFFFFF"/>
                </a:solidFill>
                <a:latin typeface="Calibri"/>
                <a:cs typeface="Calibri"/>
              </a:rPr>
              <a:t>žene </a:t>
            </a:r>
            <a:r>
              <a:rPr sz="1600" b="1" spc="285" dirty="0">
                <a:solidFill>
                  <a:srgbClr val="FFFFFF"/>
                </a:solidFill>
                <a:latin typeface="Calibri"/>
                <a:cs typeface="Calibri"/>
              </a:rPr>
              <a:t>mogu</a:t>
            </a:r>
            <a:r>
              <a:rPr sz="1600" b="1" spc="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45" dirty="0">
                <a:solidFill>
                  <a:srgbClr val="FFFFFF"/>
                </a:solidFill>
                <a:latin typeface="Calibri"/>
                <a:cs typeface="Calibri"/>
              </a:rPr>
              <a:t>koristiti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5" dirty="0">
                <a:solidFill>
                  <a:srgbClr val="FFFFFF"/>
                </a:solidFill>
                <a:latin typeface="Calibri"/>
                <a:cs typeface="Calibri"/>
              </a:rPr>
              <a:t>zelene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80" dirty="0">
                <a:solidFill>
                  <a:srgbClr val="FFFFFF"/>
                </a:solidFill>
                <a:latin typeface="Calibri"/>
                <a:cs typeface="Calibri"/>
              </a:rPr>
              <a:t>površine</a:t>
            </a:r>
            <a:r>
              <a:rPr sz="1600" b="1" spc="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15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195" dirty="0">
                <a:solidFill>
                  <a:srgbClr val="FFFFFF"/>
                </a:solidFill>
                <a:latin typeface="Calibri"/>
                <a:cs typeface="Calibri"/>
              </a:rPr>
              <a:t>jednak </a:t>
            </a:r>
            <a:r>
              <a:rPr sz="1600" b="1" spc="200" dirty="0">
                <a:solidFill>
                  <a:srgbClr val="FFFFFF"/>
                </a:solidFill>
                <a:latin typeface="Calibri"/>
                <a:cs typeface="Calibri"/>
              </a:rPr>
              <a:t>način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15" dirty="0">
                <a:solidFill>
                  <a:srgbClr val="FFFFFF"/>
                </a:solidFill>
                <a:latin typeface="Calibri"/>
                <a:cs typeface="Calibri"/>
              </a:rPr>
              <a:t>kao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9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b="1" spc="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204" dirty="0">
                <a:solidFill>
                  <a:srgbClr val="FFFFFF"/>
                </a:solidFill>
                <a:latin typeface="Calibri"/>
                <a:cs typeface="Calibri"/>
              </a:rPr>
              <a:t>muškarci?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065" marR="5080" algn="ctr">
              <a:lnSpc>
                <a:spcPct val="101899"/>
              </a:lnSpc>
              <a:spcBef>
                <a:spcPts val="25"/>
              </a:spcBef>
            </a:pPr>
            <a:r>
              <a:rPr spc="415" dirty="0"/>
              <a:t>U</a:t>
            </a:r>
            <a:r>
              <a:rPr spc="180" dirty="0"/>
              <a:t> </a:t>
            </a:r>
            <a:r>
              <a:rPr spc="350" dirty="0"/>
              <a:t>koje</a:t>
            </a:r>
            <a:r>
              <a:rPr spc="190" dirty="0"/>
              <a:t> </a:t>
            </a:r>
            <a:r>
              <a:rPr spc="425" dirty="0"/>
              <a:t>doba</a:t>
            </a:r>
            <a:r>
              <a:rPr spc="185" dirty="0"/>
              <a:t> </a:t>
            </a:r>
            <a:r>
              <a:rPr spc="415" dirty="0"/>
              <a:t>dana </a:t>
            </a:r>
            <a:r>
              <a:rPr spc="434" dirty="0"/>
              <a:t>žene</a:t>
            </a:r>
            <a:r>
              <a:rPr spc="190" dirty="0"/>
              <a:t> </a:t>
            </a:r>
            <a:r>
              <a:rPr spc="400" dirty="0"/>
              <a:t>najčešće </a:t>
            </a:r>
            <a:r>
              <a:rPr spc="320" dirty="0"/>
              <a:t>koriste</a:t>
            </a:r>
            <a:r>
              <a:rPr spc="195" dirty="0"/>
              <a:t> </a:t>
            </a:r>
            <a:r>
              <a:rPr spc="370" dirty="0"/>
              <a:t>parkove</a:t>
            </a:r>
            <a:r>
              <a:rPr spc="195" dirty="0"/>
              <a:t> </a:t>
            </a:r>
            <a:r>
              <a:rPr spc="425" dirty="0"/>
              <a:t>u </a:t>
            </a:r>
            <a:r>
              <a:rPr spc="360" dirty="0"/>
              <a:t>naselju?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804" y="3700119"/>
            <a:ext cx="4521200" cy="261620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1400"/>
              </a:lnSpc>
              <a:spcBef>
                <a:spcPts val="50"/>
              </a:spcBef>
            </a:pP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opšti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zdravstveni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uticaji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ako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su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rekreativne</a:t>
            </a:r>
            <a:r>
              <a:rPr sz="28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mogućnosti </a:t>
            </a:r>
            <a:r>
              <a:rPr sz="2800" b="1" spc="42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8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parkovima</a:t>
            </a:r>
            <a:r>
              <a:rPr sz="2800" b="1" spc="7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ograničene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0" dirty="0">
                <a:solidFill>
                  <a:srgbClr val="FFFFFF"/>
                </a:solidFill>
                <a:latin typeface="Calibri"/>
                <a:cs typeface="Calibri"/>
              </a:rPr>
              <a:t>žene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00" dirty="0">
                <a:solidFill>
                  <a:srgbClr val="FFFFFF"/>
                </a:solidFill>
                <a:latin typeface="Calibri"/>
                <a:cs typeface="Calibri"/>
              </a:rPr>
              <a:t>devojke?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27722" y="3581400"/>
            <a:ext cx="4544695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-1270" algn="ctr">
              <a:lnSpc>
                <a:spcPct val="101400"/>
              </a:lnSpc>
              <a:spcBef>
                <a:spcPts val="50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prepreke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za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bolje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razumevanje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sastojaka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5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planiranje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zelenih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javnih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65" dirty="0">
                <a:solidFill>
                  <a:srgbClr val="FFFFFF"/>
                </a:solidFill>
                <a:latin typeface="Calibri"/>
                <a:cs typeface="Calibri"/>
              </a:rPr>
              <a:t>prostora </a:t>
            </a:r>
            <a:r>
              <a:rPr sz="2800" b="1" spc="345" dirty="0">
                <a:solidFill>
                  <a:srgbClr val="FFFFFF"/>
                </a:solidFill>
                <a:latin typeface="Calibri"/>
                <a:cs typeface="Calibri"/>
              </a:rPr>
              <a:t>sa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rodnom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osetljivošću?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08672" y="511251"/>
            <a:ext cx="4045585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1400"/>
              </a:lnSpc>
              <a:spcBef>
                <a:spcPts val="50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posledice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0" dirty="0">
                <a:solidFill>
                  <a:srgbClr val="FFFFFF"/>
                </a:solidFill>
                <a:latin typeface="Calibri"/>
                <a:cs typeface="Calibri"/>
              </a:rPr>
              <a:t>ako </a:t>
            </a:r>
            <a:r>
              <a:rPr sz="2800" b="1" spc="395" dirty="0">
                <a:solidFill>
                  <a:srgbClr val="FFFFFF"/>
                </a:solidFill>
                <a:latin typeface="Calibri"/>
                <a:cs typeface="Calibri"/>
              </a:rPr>
              <a:t>ne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5" dirty="0">
                <a:solidFill>
                  <a:srgbClr val="FFFFFF"/>
                </a:solidFill>
                <a:latin typeface="Calibri"/>
                <a:cs typeface="Calibri"/>
              </a:rPr>
              <a:t>možete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pronaći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svoje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75" dirty="0">
                <a:solidFill>
                  <a:srgbClr val="FFFFFF"/>
                </a:solidFill>
                <a:latin typeface="Calibri"/>
                <a:cs typeface="Calibri"/>
              </a:rPr>
              <a:t>mesto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42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5" dirty="0">
                <a:solidFill>
                  <a:srgbClr val="FFFFFF"/>
                </a:solidFill>
                <a:latin typeface="Calibri"/>
                <a:cs typeface="Calibri"/>
              </a:rPr>
              <a:t>parku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90" dirty="0">
                <a:solidFill>
                  <a:srgbClr val="FFFFFF"/>
                </a:solidFill>
                <a:latin typeface="Calibri"/>
                <a:cs typeface="Calibri"/>
              </a:rPr>
              <a:t>tamo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kvalitetno </a:t>
            </a:r>
            <a:r>
              <a:rPr sz="2800" b="1" spc="275" dirty="0">
                <a:solidFill>
                  <a:srgbClr val="FFFFFF"/>
                </a:solidFill>
                <a:latin typeface="Calibri"/>
                <a:cs typeface="Calibri"/>
              </a:rPr>
              <a:t>provoditi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35" dirty="0">
                <a:solidFill>
                  <a:srgbClr val="FFFFFF"/>
                </a:solidFill>
                <a:latin typeface="Calibri"/>
                <a:cs typeface="Calibri"/>
              </a:rPr>
              <a:t>vreme?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2730" y="353415"/>
            <a:ext cx="4183379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algn="ctr">
              <a:lnSpc>
                <a:spcPct val="101400"/>
              </a:lnSpc>
              <a:spcBef>
                <a:spcPts val="50"/>
              </a:spcBef>
            </a:pPr>
            <a:r>
              <a:rPr sz="2800" spc="310" dirty="0"/>
              <a:t>Koja</a:t>
            </a:r>
            <a:r>
              <a:rPr sz="2800" spc="160" dirty="0"/>
              <a:t> </a:t>
            </a:r>
            <a:r>
              <a:rPr sz="2800" spc="390" dirty="0"/>
              <a:t>su</a:t>
            </a:r>
            <a:r>
              <a:rPr sz="2800" spc="165" dirty="0"/>
              <a:t> </a:t>
            </a:r>
            <a:r>
              <a:rPr sz="2800" spc="190" dirty="0"/>
              <a:t>tri</a:t>
            </a:r>
            <a:r>
              <a:rPr sz="2800" spc="160" dirty="0"/>
              <a:t> </a:t>
            </a:r>
            <a:r>
              <a:rPr sz="2800" spc="345" dirty="0"/>
              <a:t>najčešće </a:t>
            </a:r>
            <a:r>
              <a:rPr sz="2800" spc="305" dirty="0"/>
              <a:t>izražena</a:t>
            </a:r>
            <a:r>
              <a:rPr sz="2800" spc="170" dirty="0"/>
              <a:t> </a:t>
            </a:r>
            <a:r>
              <a:rPr sz="2800" spc="295" dirty="0"/>
              <a:t>straha</a:t>
            </a:r>
            <a:r>
              <a:rPr sz="2800" spc="170" dirty="0"/>
              <a:t> </a:t>
            </a:r>
            <a:r>
              <a:rPr sz="2800" spc="365" dirty="0"/>
              <a:t>žena</a:t>
            </a:r>
            <a:r>
              <a:rPr sz="2800" spc="175" dirty="0"/>
              <a:t> </a:t>
            </a:r>
            <a:r>
              <a:rPr sz="2800" spc="100" dirty="0"/>
              <a:t>i </a:t>
            </a:r>
            <a:r>
              <a:rPr sz="2800" spc="325" dirty="0"/>
              <a:t>devojaka</a:t>
            </a:r>
            <a:r>
              <a:rPr sz="2800" spc="165" dirty="0"/>
              <a:t> </a:t>
            </a:r>
            <a:r>
              <a:rPr sz="2800" spc="385" dirty="0"/>
              <a:t>kada</a:t>
            </a:r>
            <a:r>
              <a:rPr sz="2800" spc="165" dirty="0"/>
              <a:t> </a:t>
            </a:r>
            <a:r>
              <a:rPr sz="2800" spc="245" dirty="0"/>
              <a:t>je</a:t>
            </a:r>
            <a:r>
              <a:rPr sz="2800" spc="170" dirty="0"/>
              <a:t> </a:t>
            </a:r>
            <a:r>
              <a:rPr sz="2800" spc="330" dirty="0"/>
              <a:t>reč</a:t>
            </a:r>
            <a:r>
              <a:rPr sz="2800" spc="175" dirty="0"/>
              <a:t> </a:t>
            </a:r>
            <a:r>
              <a:rPr sz="2800" spc="280" dirty="0"/>
              <a:t>o </a:t>
            </a:r>
            <a:r>
              <a:rPr sz="2800" spc="320" dirty="0"/>
              <a:t>korišćenju</a:t>
            </a:r>
            <a:r>
              <a:rPr sz="2800" spc="180" dirty="0"/>
              <a:t> </a:t>
            </a:r>
            <a:r>
              <a:rPr sz="2800" spc="325" dirty="0"/>
              <a:t>zelene </a:t>
            </a:r>
            <a:r>
              <a:rPr sz="2800" spc="290" dirty="0"/>
              <a:t>infrastrukture</a:t>
            </a:r>
            <a:r>
              <a:rPr sz="2800" spc="170" dirty="0"/>
              <a:t> </a:t>
            </a:r>
            <a:r>
              <a:rPr sz="2800" spc="335" dirty="0"/>
              <a:t>uveče?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908007" y="396087"/>
            <a:ext cx="4128135" cy="261620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065" marR="5080" algn="ctr">
              <a:lnSpc>
                <a:spcPct val="101400"/>
              </a:lnSpc>
              <a:spcBef>
                <a:spcPts val="50"/>
              </a:spcBef>
            </a:pP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Koje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prirodne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karakteristike</a:t>
            </a:r>
            <a:r>
              <a:rPr sz="28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484" dirty="0">
                <a:solidFill>
                  <a:srgbClr val="FFFFFF"/>
                </a:solidFill>
                <a:latin typeface="Calibri"/>
                <a:cs typeface="Calibri"/>
              </a:rPr>
              <a:t>mogu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povećati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50" dirty="0">
                <a:solidFill>
                  <a:srgbClr val="FFFFFF"/>
                </a:solidFill>
                <a:latin typeface="Calibri"/>
                <a:cs typeface="Calibri"/>
              </a:rPr>
              <a:t>kvalitet </a:t>
            </a:r>
            <a:r>
              <a:rPr sz="2800" b="1" spc="295" dirty="0">
                <a:solidFill>
                  <a:srgbClr val="FFFFFF"/>
                </a:solidFill>
                <a:latin typeface="Calibri"/>
                <a:cs typeface="Calibri"/>
              </a:rPr>
              <a:t>javnih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75" dirty="0">
                <a:solidFill>
                  <a:srgbClr val="FFFFFF"/>
                </a:solidFill>
                <a:latin typeface="Calibri"/>
                <a:cs typeface="Calibri"/>
              </a:rPr>
              <a:t>prostora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65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oba </a:t>
            </a:r>
            <a:r>
              <a:rPr sz="2800" b="1" spc="285" dirty="0">
                <a:solidFill>
                  <a:srgbClr val="FFFFFF"/>
                </a:solidFill>
                <a:latin typeface="Calibri"/>
                <a:cs typeface="Calibri"/>
              </a:rPr>
              <a:t>pola?</a:t>
            </a:r>
            <a:r>
              <a:rPr sz="28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0" dirty="0">
                <a:solidFill>
                  <a:srgbClr val="FFFFFF"/>
                </a:solidFill>
                <a:latin typeface="Calibri"/>
                <a:cs typeface="Calibri"/>
              </a:rPr>
              <a:t>(navedite </a:t>
            </a:r>
            <a:r>
              <a:rPr sz="2800" b="1" spc="340" dirty="0">
                <a:solidFill>
                  <a:srgbClr val="FFFFFF"/>
                </a:solidFill>
                <a:latin typeface="Calibri"/>
                <a:cs typeface="Calibri"/>
              </a:rPr>
              <a:t>najmanje</a:t>
            </a:r>
            <a:r>
              <a:rPr sz="2800" b="1" spc="1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80" dirty="0">
                <a:solidFill>
                  <a:srgbClr val="FFFFFF"/>
                </a:solidFill>
                <a:latin typeface="Calibri"/>
                <a:cs typeface="Calibri"/>
              </a:rPr>
              <a:t>dve)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195" y="3907383"/>
            <a:ext cx="4709160" cy="21837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-635" algn="ctr">
              <a:lnSpc>
                <a:spcPct val="101400"/>
              </a:lnSpc>
              <a:spcBef>
                <a:spcPts val="50"/>
              </a:spcBef>
            </a:pPr>
            <a:r>
              <a:rPr sz="2800" b="1" spc="345" dirty="0">
                <a:solidFill>
                  <a:srgbClr val="FFFFFF"/>
                </a:solidFill>
                <a:latin typeface="Calibri"/>
                <a:cs typeface="Calibri"/>
              </a:rPr>
              <a:t>Zašto</a:t>
            </a:r>
            <a:r>
              <a:rPr sz="2800" b="1" spc="1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postoji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5" dirty="0">
                <a:solidFill>
                  <a:srgbClr val="FFFFFF"/>
                </a:solidFill>
                <a:latin typeface="Calibri"/>
                <a:cs typeface="Calibri"/>
              </a:rPr>
              <a:t>tako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75" dirty="0">
                <a:solidFill>
                  <a:srgbClr val="FFFFFF"/>
                </a:solidFill>
                <a:latin typeface="Calibri"/>
                <a:cs typeface="Calibri"/>
              </a:rPr>
              <a:t>velika </a:t>
            </a:r>
            <a:r>
              <a:rPr sz="2800" b="1" spc="270" dirty="0">
                <a:solidFill>
                  <a:srgbClr val="FFFFFF"/>
                </a:solidFill>
                <a:latin typeface="Calibri"/>
                <a:cs typeface="Calibri"/>
              </a:rPr>
              <a:t>razlika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0" dirty="0">
                <a:solidFill>
                  <a:srgbClr val="FFFFFF"/>
                </a:solidFill>
                <a:latin typeface="Calibri"/>
                <a:cs typeface="Calibri"/>
              </a:rPr>
              <a:t>između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standardizovanih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290" dirty="0">
                <a:solidFill>
                  <a:srgbClr val="FFFFFF"/>
                </a:solidFill>
                <a:latin typeface="Calibri"/>
                <a:cs typeface="Calibri"/>
              </a:rPr>
              <a:t>rešenja </a:t>
            </a:r>
            <a:r>
              <a:rPr sz="2800" b="1" spc="360" dirty="0">
                <a:solidFill>
                  <a:srgbClr val="FFFFFF"/>
                </a:solidFill>
                <a:latin typeface="Calibri"/>
                <a:cs typeface="Calibri"/>
              </a:rPr>
              <a:t>za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50" dirty="0">
                <a:solidFill>
                  <a:srgbClr val="FFFFFF"/>
                </a:solidFill>
                <a:latin typeface="Calibri"/>
                <a:cs typeface="Calibri"/>
              </a:rPr>
              <a:t>parkovsku</a:t>
            </a:r>
            <a:r>
              <a:rPr sz="2800" b="1" spc="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85" dirty="0">
                <a:solidFill>
                  <a:srgbClr val="FFFFFF"/>
                </a:solidFill>
                <a:latin typeface="Calibri"/>
                <a:cs typeface="Calibri"/>
              </a:rPr>
              <a:t>opremu</a:t>
            </a:r>
            <a:r>
              <a:rPr sz="2800" b="1" spc="1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100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800" b="1" spc="315" dirty="0">
                <a:solidFill>
                  <a:srgbClr val="FFFFFF"/>
                </a:solidFill>
                <a:latin typeface="Calibri"/>
                <a:cs typeface="Calibri"/>
              </a:rPr>
              <a:t>potreba</a:t>
            </a:r>
            <a:r>
              <a:rPr sz="28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320" dirty="0">
                <a:solidFill>
                  <a:srgbClr val="FFFFFF"/>
                </a:solidFill>
                <a:latin typeface="Calibri"/>
                <a:cs typeface="Calibri"/>
              </a:rPr>
              <a:t>žena?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44608" y="3793134"/>
            <a:ext cx="3599179" cy="22352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0800"/>
              </a:lnSpc>
              <a:spcBef>
                <a:spcPts val="75"/>
              </a:spcBef>
            </a:pPr>
            <a:r>
              <a:rPr sz="2400" b="1" spc="225" dirty="0">
                <a:solidFill>
                  <a:srgbClr val="FFFFFF"/>
                </a:solidFill>
                <a:latin typeface="Calibri"/>
                <a:cs typeface="Calibri"/>
              </a:rPr>
              <a:t>Koji</a:t>
            </a:r>
            <a:r>
              <a:rPr sz="24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20" dirty="0">
                <a:solidFill>
                  <a:srgbClr val="FFFFFF"/>
                </a:solidFill>
                <a:latin typeface="Calibri"/>
                <a:cs typeface="Calibri"/>
              </a:rPr>
              <a:t>faktori</a:t>
            </a:r>
            <a:r>
              <a:rPr sz="24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80" dirty="0">
                <a:solidFill>
                  <a:srgbClr val="FFFFFF"/>
                </a:solidFill>
                <a:latin typeface="Calibri"/>
                <a:cs typeface="Calibri"/>
              </a:rPr>
              <a:t>moraju</a:t>
            </a:r>
            <a:r>
              <a:rPr sz="2400" b="1" spc="1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180" dirty="0">
                <a:solidFill>
                  <a:srgbClr val="FFFFFF"/>
                </a:solidFill>
                <a:latin typeface="Calibri"/>
                <a:cs typeface="Calibri"/>
              </a:rPr>
              <a:t>biti </a:t>
            </a:r>
            <a:r>
              <a:rPr sz="2400" b="1" spc="250" dirty="0">
                <a:solidFill>
                  <a:srgbClr val="FFFFFF"/>
                </a:solidFill>
                <a:latin typeface="Calibri"/>
                <a:cs typeface="Calibri"/>
              </a:rPr>
              <a:t>prisutni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15" dirty="0">
                <a:solidFill>
                  <a:srgbClr val="FFFFFF"/>
                </a:solidFill>
                <a:latin typeface="Calibri"/>
                <a:cs typeface="Calibri"/>
              </a:rPr>
              <a:t>pri</a:t>
            </a:r>
            <a:r>
              <a:rPr sz="2400" b="1" spc="1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90" dirty="0">
                <a:solidFill>
                  <a:srgbClr val="FFFFFF"/>
                </a:solidFill>
                <a:latin typeface="Calibri"/>
                <a:cs typeface="Calibri"/>
              </a:rPr>
              <a:t>donošenju odluke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36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50" dirty="0">
                <a:solidFill>
                  <a:srgbClr val="FFFFFF"/>
                </a:solidFill>
                <a:latin typeface="Calibri"/>
                <a:cs typeface="Calibri"/>
              </a:rPr>
              <a:t>vezi</a:t>
            </a:r>
            <a:r>
              <a:rPr sz="2400" b="1" spc="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65" dirty="0">
                <a:solidFill>
                  <a:srgbClr val="FFFFFF"/>
                </a:solidFill>
                <a:latin typeface="Calibri"/>
                <a:cs typeface="Calibri"/>
              </a:rPr>
              <a:t>sa </a:t>
            </a:r>
            <a:r>
              <a:rPr sz="2400" b="1" spc="295" dirty="0">
                <a:solidFill>
                  <a:srgbClr val="FFFFFF"/>
                </a:solidFill>
                <a:latin typeface="Calibri"/>
                <a:cs typeface="Calibri"/>
              </a:rPr>
              <a:t>seksualnim </a:t>
            </a:r>
            <a:r>
              <a:rPr sz="2400" b="1" spc="265" dirty="0">
                <a:solidFill>
                  <a:srgbClr val="FFFFFF"/>
                </a:solidFill>
                <a:latin typeface="Calibri"/>
                <a:cs typeface="Calibri"/>
              </a:rPr>
              <a:t>uznemiravanjem/ nasiljem</a:t>
            </a:r>
            <a:r>
              <a:rPr sz="2400" b="1" spc="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250" dirty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648</Words>
  <Application>Microsoft Office PowerPoint</Application>
  <PresentationFormat>Ecrã Panorâmico</PresentationFormat>
  <Paragraphs>48</Paragraphs>
  <Slides>12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4" baseType="lpstr">
      <vt:lpstr>Calibri</vt:lpstr>
      <vt:lpstr>Office Theme</vt:lpstr>
      <vt:lpstr>Koji su ključni elementi za eliminaciju rizika od uznemiravanja i rodno zasnovanog nasilja (GBV)?</vt:lpstr>
      <vt:lpstr>Da li čisti i sigurni javni toaleti pomažu poboljšanju učešća žena u javnom životu?</vt:lpstr>
      <vt:lpstr>Koje su mane instaliranja rodno neutralnih javnih toaleta?</vt:lpstr>
      <vt:lpstr>Koja je razlika između uniseks toaleta i toaleta za sve rodove?</vt:lpstr>
      <vt:lpstr>Koji su glavni razlozi koje gradovi navode za implementaciju nadzornih kamera u javnim prostorima?</vt:lpstr>
      <vt:lpstr>Koliki procenat zločina u urbanim područjima je uhvaćen nadzornim kamerama u realnom vremenu?</vt:lpstr>
      <vt:lpstr>Koliko nadzornih kamera se procenjuje da će biti instalirano širom sveta do 2025. godine?</vt:lpstr>
      <vt:lpstr>U koje doba dana žene najčešće koriste parkove u naselju?</vt:lpstr>
      <vt:lpstr>Koja su tri najčešće izražena straha žena i devojaka kada je reč o korišćenju zelene infrastrukture uveče?</vt:lpstr>
      <vt:lpstr>Koje su razlike između seksualne eksploatacije i seksualnog zlostavljanja?</vt:lpstr>
      <vt:lpstr>Kako Amnesty International prikazuje Kipar u smislu osuda za silovanje?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Catarina Tavares</cp:lastModifiedBy>
  <cp:revision>1</cp:revision>
  <dcterms:created xsi:type="dcterms:W3CDTF">2024-08-26T13:21:34Z</dcterms:created>
  <dcterms:modified xsi:type="dcterms:W3CDTF">2024-09-23T09:46:08Z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2024-07-26T00:00:00Z</vt:filetime>
  </property>
  <property fmtid="{D5CDD505-2E9C-101B-9397-08002B2CF9AE}" pid="3" name="LastSaved">
    <vt:filetime>2024-08-26T00:00:00Z</vt:filetime>
  </property>
  <property fmtid="{D5CDD505-2E9C-101B-9397-08002B2CF9AE}" pid="4" name="Producer">
    <vt:lpwstr>macOS Version 12.6.5 (Build 21G531) Quartz PDFContext</vt:lpwstr>
  </property>
</Properties>
</file>